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5"/>
  </p:notesMasterIdLst>
  <p:sldIdLst>
    <p:sldId id="256" r:id="rId2"/>
    <p:sldId id="258" r:id="rId3"/>
    <p:sldId id="301" r:id="rId4"/>
    <p:sldId id="302" r:id="rId5"/>
    <p:sldId id="303" r:id="rId6"/>
    <p:sldId id="304" r:id="rId7"/>
    <p:sldId id="259" r:id="rId8"/>
    <p:sldId id="311" r:id="rId9"/>
    <p:sldId id="260" r:id="rId10"/>
    <p:sldId id="312" r:id="rId11"/>
    <p:sldId id="313" r:id="rId12"/>
    <p:sldId id="315" r:id="rId13"/>
    <p:sldId id="316" r:id="rId14"/>
    <p:sldId id="307" r:id="rId15"/>
    <p:sldId id="317" r:id="rId16"/>
    <p:sldId id="318" r:id="rId17"/>
    <p:sldId id="321" r:id="rId18"/>
    <p:sldId id="323" r:id="rId19"/>
    <p:sldId id="322" r:id="rId20"/>
    <p:sldId id="319" r:id="rId21"/>
    <p:sldId id="320" r:id="rId22"/>
    <p:sldId id="310" r:id="rId23"/>
    <p:sldId id="261" r:id="rId24"/>
  </p:sldIdLst>
  <p:sldSz cx="9144000" cy="5143500" type="screen16x9"/>
  <p:notesSz cx="6858000" cy="9144000"/>
  <p:embeddedFontLst>
    <p:embeddedFont>
      <p:font typeface="Anonymous Pro" panose="020B0604020202020204" charset="0"/>
      <p:regular r:id="rId26"/>
      <p:bold r:id="rId27"/>
      <p:italic r:id="rId28"/>
      <p:boldItalic r:id="rId29"/>
    </p:embeddedFont>
    <p:embeddedFont>
      <p:font typeface="Coming Soon" panose="020B0604020202020204" charset="0"/>
      <p:regular r:id="rId30"/>
    </p:embeddedFont>
    <p:embeddedFont>
      <p:font typeface="Concert One" pitchFamily="2" charset="0"/>
      <p:regular r:id="rId31"/>
    </p:embeddedFont>
    <p:embeddedFont>
      <p:font typeface="Roboto Mono Medium"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91D7F5-6C12-48A3-94F8-9955E8A8E19F}">
  <a:tblStyle styleId="{2E91D7F5-6C12-48A3-94F8-9955E8A8E1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p:scale>
          <a:sx n="150" d="100"/>
          <a:sy n="150" d="100"/>
        </p:scale>
        <p:origin x="-504" y="-7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42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404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250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607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293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607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34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372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364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57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77e31443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77e31443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628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5303435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5303435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5303435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5303435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91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r="1545" b="6838"/>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dist="19050" dir="3300000" algn="bl" rotWithShape="0">
              <a:srgbClr val="000000">
                <a:alpha val="34000"/>
              </a:srgbClr>
            </a:outerShdw>
          </a:effectLst>
        </p:spPr>
      </p:pic>
      <p:sp>
        <p:nvSpPr>
          <p:cNvPr id="13" name="Google Shape;13;p2"/>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a:endParaRPr/>
          </a:p>
        </p:txBody>
      </p:sp>
      <p:sp>
        <p:nvSpPr>
          <p:cNvPr id="14" name="Google Shape;14;p2"/>
          <p:cNvSpPr txBox="1">
            <a:spLocks noGrp="1"/>
          </p:cNvSpPr>
          <p:nvPr>
            <p:ph type="subTitle" idx="1"/>
          </p:nvPr>
        </p:nvSpPr>
        <p:spPr>
          <a:xfrm>
            <a:off x="1672763" y="3769325"/>
            <a:ext cx="1427100" cy="792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BIG_NUMBER_1_1_2">
    <p:spTree>
      <p:nvGrpSpPr>
        <p:cNvPr id="1" name="Shape 165"/>
        <p:cNvGrpSpPr/>
        <p:nvPr/>
      </p:nvGrpSpPr>
      <p:grpSpPr>
        <a:xfrm>
          <a:off x="0" y="0"/>
          <a:ext cx="0" cy="0"/>
          <a:chOff x="0" y="0"/>
          <a:chExt cx="0" cy="0"/>
        </a:xfrm>
      </p:grpSpPr>
      <p:pic>
        <p:nvPicPr>
          <p:cNvPr id="166" name="Google Shape;166;p26"/>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7" name="Google Shape;167;p26"/>
          <p:cNvPicPr preferRelativeResize="0"/>
          <p:nvPr/>
        </p:nvPicPr>
        <p:blipFill rotWithShape="1">
          <a:blip r:embed="rId3">
            <a:alphaModFix/>
          </a:blip>
          <a:srcRect r="1545" b="6838"/>
          <a:stretch/>
        </p:blipFill>
        <p:spPr>
          <a:xfrm>
            <a:off x="384887" y="134900"/>
            <a:ext cx="8374226" cy="48737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7" name="Google Shape;17;p3"/>
          <p:cNvPicPr preferRelativeResize="0"/>
          <p:nvPr/>
        </p:nvPicPr>
        <p:blipFill rotWithShape="1">
          <a:blip r:embed="rId3">
            <a:alphaModFix/>
          </a:blip>
          <a:srcRect/>
          <a:stretch/>
        </p:blipFill>
        <p:spPr>
          <a:xfrm>
            <a:off x="1874151" y="447699"/>
            <a:ext cx="5395700" cy="4248101"/>
          </a:xfrm>
          <a:prstGeom prst="rect">
            <a:avLst/>
          </a:prstGeom>
          <a:noFill/>
          <a:ln>
            <a:noFill/>
          </a:ln>
          <a:effectLst>
            <a:outerShdw blurRad="57150" dist="19050" dir="5400000" algn="bl" rotWithShape="0">
              <a:srgbClr val="000000">
                <a:alpha val="50000"/>
              </a:srgbClr>
            </a:outerShdw>
          </a:effectLst>
        </p:spPr>
      </p:pic>
      <p:sp>
        <p:nvSpPr>
          <p:cNvPr id="18" name="Google Shape;18;p3"/>
          <p:cNvSpPr txBox="1">
            <a:spLocks noGrp="1"/>
          </p:cNvSpPr>
          <p:nvPr>
            <p:ph type="title"/>
          </p:nvPr>
        </p:nvSpPr>
        <p:spPr>
          <a:xfrm>
            <a:off x="2673000" y="2550900"/>
            <a:ext cx="3798000" cy="815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2937741" y="3307350"/>
            <a:ext cx="3268500" cy="792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20" name="Google Shape;20;p3"/>
          <p:cNvSpPr txBox="1">
            <a:spLocks noGrp="1"/>
          </p:cNvSpPr>
          <p:nvPr>
            <p:ph type="title" idx="2" hasCustomPrompt="1"/>
          </p:nvPr>
        </p:nvSpPr>
        <p:spPr>
          <a:xfrm>
            <a:off x="3778200" y="1403800"/>
            <a:ext cx="15876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38" name="Google Shape;38;p7"/>
          <p:cNvPicPr preferRelativeResize="0"/>
          <p:nvPr/>
        </p:nvPicPr>
        <p:blipFill rotWithShape="1">
          <a:blip r:embed="rId3">
            <a:alphaModFix/>
          </a:blip>
          <a:srcRect t="29" b="29"/>
          <a:stretch/>
        </p:blipFill>
        <p:spPr>
          <a:xfrm>
            <a:off x="254425" y="201113"/>
            <a:ext cx="8635148" cy="4741275"/>
          </a:xfrm>
          <a:prstGeom prst="rect">
            <a:avLst/>
          </a:prstGeom>
          <a:noFill/>
          <a:ln>
            <a:noFill/>
          </a:ln>
        </p:spPr>
      </p:pic>
      <p:sp>
        <p:nvSpPr>
          <p:cNvPr id="39" name="Google Shape;39;p7"/>
          <p:cNvSpPr txBox="1">
            <a:spLocks noGrp="1"/>
          </p:cNvSpPr>
          <p:nvPr>
            <p:ph type="body" idx="1"/>
          </p:nvPr>
        </p:nvSpPr>
        <p:spPr>
          <a:xfrm>
            <a:off x="996375" y="1900525"/>
            <a:ext cx="2901600" cy="2270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Char char="●"/>
              <a:defRPr sz="1600">
                <a:solidFill>
                  <a:schemeClr val="dk2"/>
                </a:solidFill>
              </a:defRPr>
            </a:lvl1pPr>
            <a:lvl2pPr marL="914400" lvl="1" indent="-330200">
              <a:lnSpc>
                <a:spcPct val="100000"/>
              </a:lnSpc>
              <a:spcBef>
                <a:spcPts val="1600"/>
              </a:spcBef>
              <a:spcAft>
                <a:spcPts val="0"/>
              </a:spcAft>
              <a:buClr>
                <a:schemeClr val="dk2"/>
              </a:buClr>
              <a:buSzPts val="1600"/>
              <a:buChar char="○"/>
              <a:defRPr sz="1600">
                <a:solidFill>
                  <a:schemeClr val="dk2"/>
                </a:solidFill>
              </a:defRPr>
            </a:lvl2pPr>
            <a:lvl3pPr marL="1371600" lvl="2" indent="-330200">
              <a:lnSpc>
                <a:spcPct val="100000"/>
              </a:lnSpc>
              <a:spcBef>
                <a:spcPts val="1600"/>
              </a:spcBef>
              <a:spcAft>
                <a:spcPts val="0"/>
              </a:spcAft>
              <a:buClr>
                <a:schemeClr val="dk2"/>
              </a:buClr>
              <a:buSzPts val="1600"/>
              <a:buChar char="■"/>
              <a:defRPr sz="1600">
                <a:solidFill>
                  <a:schemeClr val="dk2"/>
                </a:solidFill>
              </a:defRPr>
            </a:lvl3pPr>
            <a:lvl4pPr marL="1828800" lvl="3" indent="-330200">
              <a:lnSpc>
                <a:spcPct val="100000"/>
              </a:lnSpc>
              <a:spcBef>
                <a:spcPts val="1600"/>
              </a:spcBef>
              <a:spcAft>
                <a:spcPts val="0"/>
              </a:spcAft>
              <a:buClr>
                <a:schemeClr val="dk2"/>
              </a:buClr>
              <a:buSzPts val="1600"/>
              <a:buChar char="●"/>
              <a:defRPr sz="1600">
                <a:solidFill>
                  <a:schemeClr val="dk2"/>
                </a:solidFill>
              </a:defRPr>
            </a:lvl4pPr>
            <a:lvl5pPr marL="2286000" lvl="4" indent="-330200">
              <a:lnSpc>
                <a:spcPct val="100000"/>
              </a:lnSpc>
              <a:spcBef>
                <a:spcPts val="1600"/>
              </a:spcBef>
              <a:spcAft>
                <a:spcPts val="0"/>
              </a:spcAft>
              <a:buClr>
                <a:schemeClr val="dk2"/>
              </a:buClr>
              <a:buSzPts val="1600"/>
              <a:buChar char="○"/>
              <a:defRPr sz="1600">
                <a:solidFill>
                  <a:schemeClr val="dk2"/>
                </a:solidFill>
              </a:defRPr>
            </a:lvl5pPr>
            <a:lvl6pPr marL="2743200" lvl="5" indent="-330200">
              <a:lnSpc>
                <a:spcPct val="100000"/>
              </a:lnSpc>
              <a:spcBef>
                <a:spcPts val="1600"/>
              </a:spcBef>
              <a:spcAft>
                <a:spcPts val="0"/>
              </a:spcAft>
              <a:buClr>
                <a:schemeClr val="dk2"/>
              </a:buClr>
              <a:buSzPts val="1600"/>
              <a:buChar char="■"/>
              <a:defRPr sz="1600">
                <a:solidFill>
                  <a:schemeClr val="dk2"/>
                </a:solidFill>
              </a:defRPr>
            </a:lvl6pPr>
            <a:lvl7pPr marL="3200400" lvl="6" indent="-330200">
              <a:lnSpc>
                <a:spcPct val="100000"/>
              </a:lnSpc>
              <a:spcBef>
                <a:spcPts val="1600"/>
              </a:spcBef>
              <a:spcAft>
                <a:spcPts val="0"/>
              </a:spcAft>
              <a:buClr>
                <a:schemeClr val="dk2"/>
              </a:buClr>
              <a:buSzPts val="1600"/>
              <a:buChar char="●"/>
              <a:defRPr sz="1600">
                <a:solidFill>
                  <a:schemeClr val="dk2"/>
                </a:solidFill>
              </a:defRPr>
            </a:lvl7pPr>
            <a:lvl8pPr marL="3657600" lvl="7" indent="-330200">
              <a:lnSpc>
                <a:spcPct val="100000"/>
              </a:lnSpc>
              <a:spcBef>
                <a:spcPts val="1600"/>
              </a:spcBef>
              <a:spcAft>
                <a:spcPts val="0"/>
              </a:spcAft>
              <a:buClr>
                <a:schemeClr val="dk2"/>
              </a:buClr>
              <a:buSzPts val="1600"/>
              <a:buChar char="○"/>
              <a:defRPr sz="1600">
                <a:solidFill>
                  <a:schemeClr val="dk2"/>
                </a:solidFill>
              </a:defRPr>
            </a:lvl8pPr>
            <a:lvl9pPr marL="4114800" lvl="8" indent="-33020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40" name="Google Shape;40;p7"/>
          <p:cNvSpPr txBox="1">
            <a:spLocks noGrp="1"/>
          </p:cNvSpPr>
          <p:nvPr>
            <p:ph type="title"/>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64" name="Google Shape;64;p13"/>
          <p:cNvPicPr preferRelativeResize="0"/>
          <p:nvPr/>
        </p:nvPicPr>
        <p:blipFill rotWithShape="1">
          <a:blip r:embed="rId3">
            <a:alphaModFix/>
          </a:blip>
          <a:srcRect l="19" r="9"/>
          <a:stretch/>
        </p:blipFill>
        <p:spPr>
          <a:xfrm>
            <a:off x="255775" y="186275"/>
            <a:ext cx="8632448" cy="4770950"/>
          </a:xfrm>
          <a:prstGeom prst="rect">
            <a:avLst/>
          </a:prstGeom>
          <a:noFill/>
          <a:ln>
            <a:noFill/>
          </a:ln>
        </p:spPr>
      </p:pic>
      <p:sp>
        <p:nvSpPr>
          <p:cNvPr id="65" name="Google Shape;65;p13"/>
          <p:cNvSpPr txBox="1">
            <a:spLocks noGrp="1"/>
          </p:cNvSpPr>
          <p:nvPr>
            <p:ph type="title"/>
          </p:nvPr>
        </p:nvSpPr>
        <p:spPr>
          <a:xfrm>
            <a:off x="90747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6" name="Google Shape;66;p13"/>
          <p:cNvSpPr txBox="1">
            <a:spLocks noGrp="1"/>
          </p:cNvSpPr>
          <p:nvPr>
            <p:ph type="subTitle" idx="1"/>
          </p:nvPr>
        </p:nvSpPr>
        <p:spPr>
          <a:xfrm>
            <a:off x="929350"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7" name="Google Shape;67;p13"/>
          <p:cNvSpPr txBox="1">
            <a:spLocks noGrp="1"/>
          </p:cNvSpPr>
          <p:nvPr>
            <p:ph type="title" idx="2"/>
          </p:nvPr>
        </p:nvSpPr>
        <p:spPr>
          <a:xfrm>
            <a:off x="5318730" y="1705233"/>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68" name="Google Shape;68;p13"/>
          <p:cNvSpPr txBox="1">
            <a:spLocks noGrp="1"/>
          </p:cNvSpPr>
          <p:nvPr>
            <p:ph type="subTitle" idx="3"/>
          </p:nvPr>
        </p:nvSpPr>
        <p:spPr>
          <a:xfrm>
            <a:off x="5340612" y="21612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69" name="Google Shape;69;p13"/>
          <p:cNvSpPr txBox="1">
            <a:spLocks noGrp="1"/>
          </p:cNvSpPr>
          <p:nvPr>
            <p:ph type="title" idx="4"/>
          </p:nvPr>
        </p:nvSpPr>
        <p:spPr>
          <a:xfrm>
            <a:off x="90747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0" name="Google Shape;70;p13"/>
          <p:cNvSpPr txBox="1">
            <a:spLocks noGrp="1"/>
          </p:cNvSpPr>
          <p:nvPr>
            <p:ph type="subTitle" idx="5"/>
          </p:nvPr>
        </p:nvSpPr>
        <p:spPr>
          <a:xfrm>
            <a:off x="929350" y="3685875"/>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1" name="Google Shape;71;p13"/>
          <p:cNvSpPr txBox="1">
            <a:spLocks noGrp="1"/>
          </p:cNvSpPr>
          <p:nvPr>
            <p:ph type="title" idx="6"/>
          </p:nvPr>
        </p:nvSpPr>
        <p:spPr>
          <a:xfrm>
            <a:off x="5318730" y="3221098"/>
            <a:ext cx="2917800"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3900"/>
              <a:buNone/>
              <a:defRPr sz="3900"/>
            </a:lvl2pPr>
            <a:lvl3pPr lvl="2" algn="ctr" rtl="0">
              <a:spcBef>
                <a:spcPts val="0"/>
              </a:spcBef>
              <a:spcAft>
                <a:spcPts val="0"/>
              </a:spcAft>
              <a:buSzPts val="3900"/>
              <a:buNone/>
              <a:defRPr sz="3900"/>
            </a:lvl3pPr>
            <a:lvl4pPr lvl="3" algn="ctr" rtl="0">
              <a:spcBef>
                <a:spcPts val="0"/>
              </a:spcBef>
              <a:spcAft>
                <a:spcPts val="0"/>
              </a:spcAft>
              <a:buSzPts val="3900"/>
              <a:buNone/>
              <a:defRPr sz="3900"/>
            </a:lvl4pPr>
            <a:lvl5pPr lvl="4" algn="ctr" rtl="0">
              <a:spcBef>
                <a:spcPts val="0"/>
              </a:spcBef>
              <a:spcAft>
                <a:spcPts val="0"/>
              </a:spcAft>
              <a:buSzPts val="3900"/>
              <a:buNone/>
              <a:defRPr sz="3900"/>
            </a:lvl5pPr>
            <a:lvl6pPr lvl="5" algn="ctr" rtl="0">
              <a:spcBef>
                <a:spcPts val="0"/>
              </a:spcBef>
              <a:spcAft>
                <a:spcPts val="0"/>
              </a:spcAft>
              <a:buSzPts val="3900"/>
              <a:buNone/>
              <a:defRPr sz="3900"/>
            </a:lvl6pPr>
            <a:lvl7pPr lvl="6" algn="ctr" rtl="0">
              <a:spcBef>
                <a:spcPts val="0"/>
              </a:spcBef>
              <a:spcAft>
                <a:spcPts val="0"/>
              </a:spcAft>
              <a:buSzPts val="3900"/>
              <a:buNone/>
              <a:defRPr sz="3900"/>
            </a:lvl7pPr>
            <a:lvl8pPr lvl="7" algn="ctr" rtl="0">
              <a:spcBef>
                <a:spcPts val="0"/>
              </a:spcBef>
              <a:spcAft>
                <a:spcPts val="0"/>
              </a:spcAft>
              <a:buSzPts val="3900"/>
              <a:buNone/>
              <a:defRPr sz="3900"/>
            </a:lvl8pPr>
            <a:lvl9pPr lvl="8" algn="ctr" rtl="0">
              <a:spcBef>
                <a:spcPts val="0"/>
              </a:spcBef>
              <a:spcAft>
                <a:spcPts val="0"/>
              </a:spcAft>
              <a:buSzPts val="3900"/>
              <a:buNone/>
              <a:defRPr sz="3900"/>
            </a:lvl9pPr>
          </a:lstStyle>
          <a:p>
            <a:endParaRPr/>
          </a:p>
        </p:txBody>
      </p:sp>
      <p:sp>
        <p:nvSpPr>
          <p:cNvPr id="72" name="Google Shape;72;p13"/>
          <p:cNvSpPr txBox="1">
            <a:spLocks noGrp="1"/>
          </p:cNvSpPr>
          <p:nvPr>
            <p:ph type="subTitle" idx="7"/>
          </p:nvPr>
        </p:nvSpPr>
        <p:spPr>
          <a:xfrm>
            <a:off x="5340612" y="3685874"/>
            <a:ext cx="2874000" cy="71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6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0"/>
              </a:spcBef>
              <a:spcAft>
                <a:spcPts val="0"/>
              </a:spcAft>
              <a:buClr>
                <a:schemeClr val="dk2"/>
              </a:buClr>
              <a:buSzPts val="1600"/>
              <a:buNone/>
              <a:defRPr sz="1600">
                <a:solidFill>
                  <a:schemeClr val="dk2"/>
                </a:solidFill>
              </a:defRPr>
            </a:lvl3pPr>
            <a:lvl4pPr lvl="3" algn="ctr" rtl="0">
              <a:lnSpc>
                <a:spcPct val="100000"/>
              </a:lnSpc>
              <a:spcBef>
                <a:spcPts val="0"/>
              </a:spcBef>
              <a:spcAft>
                <a:spcPts val="0"/>
              </a:spcAft>
              <a:buClr>
                <a:schemeClr val="dk2"/>
              </a:buClr>
              <a:buSzPts val="1600"/>
              <a:buNone/>
              <a:defRPr sz="1600">
                <a:solidFill>
                  <a:schemeClr val="dk2"/>
                </a:solidFill>
              </a:defRPr>
            </a:lvl4pPr>
            <a:lvl5pPr lvl="4" algn="ctr" rtl="0">
              <a:lnSpc>
                <a:spcPct val="100000"/>
              </a:lnSpc>
              <a:spcBef>
                <a:spcPts val="0"/>
              </a:spcBef>
              <a:spcAft>
                <a:spcPts val="0"/>
              </a:spcAft>
              <a:buClr>
                <a:schemeClr val="dk2"/>
              </a:buClr>
              <a:buSzPts val="1600"/>
              <a:buNone/>
              <a:defRPr sz="1600">
                <a:solidFill>
                  <a:schemeClr val="dk2"/>
                </a:solidFill>
              </a:defRPr>
            </a:lvl5pPr>
            <a:lvl6pPr lvl="5" algn="ctr" rtl="0">
              <a:lnSpc>
                <a:spcPct val="100000"/>
              </a:lnSpc>
              <a:spcBef>
                <a:spcPts val="0"/>
              </a:spcBef>
              <a:spcAft>
                <a:spcPts val="0"/>
              </a:spcAft>
              <a:buClr>
                <a:schemeClr val="dk2"/>
              </a:buClr>
              <a:buSzPts val="1600"/>
              <a:buNone/>
              <a:defRPr sz="1600">
                <a:solidFill>
                  <a:schemeClr val="dk2"/>
                </a:solidFill>
              </a:defRPr>
            </a:lvl6pPr>
            <a:lvl7pPr lvl="6" algn="ctr" rtl="0">
              <a:lnSpc>
                <a:spcPct val="100000"/>
              </a:lnSpc>
              <a:spcBef>
                <a:spcPts val="0"/>
              </a:spcBef>
              <a:spcAft>
                <a:spcPts val="0"/>
              </a:spcAft>
              <a:buClr>
                <a:schemeClr val="dk2"/>
              </a:buClr>
              <a:buSzPts val="1600"/>
              <a:buNone/>
              <a:defRPr sz="1600">
                <a:solidFill>
                  <a:schemeClr val="dk2"/>
                </a:solidFill>
              </a:defRPr>
            </a:lvl7pPr>
            <a:lvl8pPr lvl="7" algn="ctr" rtl="0">
              <a:lnSpc>
                <a:spcPct val="100000"/>
              </a:lnSpc>
              <a:spcBef>
                <a:spcPts val="0"/>
              </a:spcBef>
              <a:spcAft>
                <a:spcPts val="0"/>
              </a:spcAft>
              <a:buClr>
                <a:schemeClr val="dk2"/>
              </a:buClr>
              <a:buSzPts val="1600"/>
              <a:buNone/>
              <a:defRPr sz="1600">
                <a:solidFill>
                  <a:schemeClr val="dk2"/>
                </a:solidFill>
              </a:defRPr>
            </a:lvl8pPr>
            <a:lvl9pPr lvl="8" algn="ctr"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3" name="Google Shape;73;p13"/>
          <p:cNvSpPr txBox="1">
            <a:spLocks noGrp="1"/>
          </p:cNvSpPr>
          <p:nvPr>
            <p:ph type="title" idx="8"/>
          </p:nvPr>
        </p:nvSpPr>
        <p:spPr>
          <a:xfrm>
            <a:off x="1002325" y="711181"/>
            <a:ext cx="24039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86" name="Google Shape;86;p15"/>
          <p:cNvPicPr preferRelativeResize="0"/>
          <p:nvPr/>
        </p:nvPicPr>
        <p:blipFill rotWithShape="1">
          <a:blip r:embed="rId3">
            <a:alphaModFix/>
          </a:blip>
          <a:srcRect t="16734" r="8892" b="18300"/>
          <a:stretch/>
        </p:blipFill>
        <p:spPr>
          <a:xfrm rot="-5400000">
            <a:off x="650175" y="465007"/>
            <a:ext cx="2036850" cy="846042"/>
          </a:xfrm>
          <a:prstGeom prst="rect">
            <a:avLst/>
          </a:prstGeom>
          <a:noFill/>
          <a:ln>
            <a:noFill/>
          </a:ln>
        </p:spPr>
      </p:pic>
      <p:pic>
        <p:nvPicPr>
          <p:cNvPr id="87" name="Google Shape;87;p15"/>
          <p:cNvPicPr preferRelativeResize="0"/>
          <p:nvPr/>
        </p:nvPicPr>
        <p:blipFill rotWithShape="1">
          <a:blip r:embed="rId3">
            <a:alphaModFix/>
          </a:blip>
          <a:srcRect t="16734" r="8892" b="18300"/>
          <a:stretch/>
        </p:blipFill>
        <p:spPr>
          <a:xfrm rot="-5400000">
            <a:off x="1262550" y="465007"/>
            <a:ext cx="2036850" cy="846042"/>
          </a:xfrm>
          <a:prstGeom prst="rect">
            <a:avLst/>
          </a:prstGeom>
          <a:noFill/>
          <a:ln>
            <a:noFill/>
          </a:ln>
        </p:spPr>
      </p:pic>
      <p:pic>
        <p:nvPicPr>
          <p:cNvPr id="88" name="Google Shape;88;p15"/>
          <p:cNvPicPr preferRelativeResize="0"/>
          <p:nvPr/>
        </p:nvPicPr>
        <p:blipFill rotWithShape="1">
          <a:blip r:embed="rId4">
            <a:alphaModFix/>
          </a:blip>
          <a:srcRect r="1545" b="6838"/>
          <a:stretch/>
        </p:blipFill>
        <p:spPr>
          <a:xfrm>
            <a:off x="384887" y="134900"/>
            <a:ext cx="8374226" cy="4873724"/>
          </a:xfrm>
          <a:prstGeom prst="rect">
            <a:avLst/>
          </a:prstGeom>
          <a:noFill/>
          <a:ln>
            <a:noFill/>
          </a:ln>
        </p:spPr>
      </p:pic>
      <p:sp>
        <p:nvSpPr>
          <p:cNvPr id="89" name="Google Shape;89;p15"/>
          <p:cNvSpPr txBox="1">
            <a:spLocks noGrp="1"/>
          </p:cNvSpPr>
          <p:nvPr>
            <p:ph type="title"/>
          </p:nvPr>
        </p:nvSpPr>
        <p:spPr>
          <a:xfrm>
            <a:off x="1922400" y="3538630"/>
            <a:ext cx="2140200" cy="488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Anonymous Pro"/>
              <a:buNone/>
              <a:defRPr sz="1600" b="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90" name="Google Shape;90;p15"/>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oncert One"/>
              <a:buNone/>
              <a:defRPr sz="2400" b="1">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157"/>
        <p:cNvGrpSpPr/>
        <p:nvPr/>
      </p:nvGrpSpPr>
      <p:grpSpPr>
        <a:xfrm>
          <a:off x="0" y="0"/>
          <a:ext cx="0" cy="0"/>
          <a:chOff x="0" y="0"/>
          <a:chExt cx="0" cy="0"/>
        </a:xfrm>
      </p:grpSpPr>
      <p:pic>
        <p:nvPicPr>
          <p:cNvPr id="158" name="Google Shape;158;p23"/>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159"/>
        <p:cNvGrpSpPr/>
        <p:nvPr/>
      </p:nvGrpSpPr>
      <p:grpSpPr>
        <a:xfrm>
          <a:off x="0" y="0"/>
          <a:ext cx="0" cy="0"/>
          <a:chOff x="0" y="0"/>
          <a:chExt cx="0" cy="0"/>
        </a:xfrm>
      </p:grpSpPr>
      <p:pic>
        <p:nvPicPr>
          <p:cNvPr id="160" name="Google Shape;160;p24"/>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1" name="Google Shape;161;p24"/>
          <p:cNvPicPr preferRelativeResize="0"/>
          <p:nvPr/>
        </p:nvPicPr>
        <p:blipFill rotWithShape="1">
          <a:blip r:embed="rId3">
            <a:alphaModFix/>
          </a:blip>
          <a:srcRect l="19" r="9"/>
          <a:stretch/>
        </p:blipFill>
        <p:spPr>
          <a:xfrm>
            <a:off x="255775" y="186275"/>
            <a:ext cx="8632448" cy="47709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3_1">
    <p:spTree>
      <p:nvGrpSpPr>
        <p:cNvPr id="1" name="Shape 162"/>
        <p:cNvGrpSpPr/>
        <p:nvPr/>
      </p:nvGrpSpPr>
      <p:grpSpPr>
        <a:xfrm>
          <a:off x="0" y="0"/>
          <a:ext cx="0" cy="0"/>
          <a:chOff x="0" y="0"/>
          <a:chExt cx="0" cy="0"/>
        </a:xfrm>
      </p:grpSpPr>
      <p:pic>
        <p:nvPicPr>
          <p:cNvPr id="163" name="Google Shape;163;p25"/>
          <p:cNvPicPr preferRelativeResize="0"/>
          <p:nvPr/>
        </p:nvPicPr>
        <p:blipFill rotWithShape="1">
          <a:blip r:embed="rId2">
            <a:alphaModFix amt="28000"/>
          </a:blip>
          <a:srcRect t="3044" b="39510"/>
          <a:stretch/>
        </p:blipFill>
        <p:spPr>
          <a:xfrm>
            <a:off x="-247650" y="-187450"/>
            <a:ext cx="9736454" cy="5520130"/>
          </a:xfrm>
          <a:prstGeom prst="rect">
            <a:avLst/>
          </a:prstGeom>
          <a:noFill/>
          <a:ln>
            <a:noFill/>
          </a:ln>
        </p:spPr>
      </p:pic>
      <p:pic>
        <p:nvPicPr>
          <p:cNvPr id="164" name="Google Shape;164;p25"/>
          <p:cNvPicPr preferRelativeResize="0"/>
          <p:nvPr/>
        </p:nvPicPr>
        <p:blipFill rotWithShape="1">
          <a:blip r:embed="rId3">
            <a:alphaModFix/>
          </a:blip>
          <a:srcRect t="29" b="29"/>
          <a:stretch/>
        </p:blipFill>
        <p:spPr>
          <a:xfrm>
            <a:off x="254425" y="201113"/>
            <a:ext cx="8635148" cy="47412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oncert One"/>
              <a:buNone/>
              <a:defRPr sz="2800" b="1">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311700" y="112490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marL="914400" lvl="1"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marL="1371600" lvl="2"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marL="1828800" lvl="3"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marL="2286000" lvl="4"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marL="2743200" lvl="5"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marL="3200400" lvl="6"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marL="3657600" lvl="7"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marL="4114800" lvl="8" indent="-3175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1" r:id="rId6"/>
    <p:sldLayoutId id="2147483669"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ctrTitle"/>
          </p:nvPr>
        </p:nvSpPr>
        <p:spPr>
          <a:xfrm>
            <a:off x="1532100" y="1728423"/>
            <a:ext cx="6079800" cy="165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solidFill>
                  <a:schemeClr val="accent2"/>
                </a:solidFill>
              </a:rPr>
              <a:t>Primera </a:t>
            </a:r>
            <a:br>
              <a:rPr lang="es-ES" dirty="0">
                <a:solidFill>
                  <a:schemeClr val="accent2"/>
                </a:solidFill>
              </a:rPr>
            </a:br>
            <a:r>
              <a:rPr lang="es-ES" dirty="0">
                <a:solidFill>
                  <a:schemeClr val="accent2"/>
                </a:solidFill>
              </a:rPr>
              <a:t>Clase </a:t>
            </a:r>
            <a:endParaRPr dirty="0">
              <a:solidFill>
                <a:schemeClr val="accent2"/>
              </a:solidFill>
            </a:endParaRPr>
          </a:p>
        </p:txBody>
      </p:sp>
      <p:sp>
        <p:nvSpPr>
          <p:cNvPr id="178" name="Google Shape;178;p29"/>
          <p:cNvSpPr/>
          <p:nvPr/>
        </p:nvSpPr>
        <p:spPr>
          <a:xfrm>
            <a:off x="2640700" y="2929265"/>
            <a:ext cx="617075" cy="15875"/>
          </a:xfrm>
          <a:custGeom>
            <a:avLst/>
            <a:gdLst/>
            <a:ahLst/>
            <a:cxnLst/>
            <a:rect l="l" t="t" r="r" b="b"/>
            <a:pathLst>
              <a:path w="24683" h="635" extrusionOk="0">
                <a:moveTo>
                  <a:pt x="0" y="635"/>
                </a:moveTo>
                <a:cubicBezTo>
                  <a:pt x="8115" y="-719"/>
                  <a:pt x="16455" y="635"/>
                  <a:pt x="24683" y="635"/>
                </a:cubicBezTo>
              </a:path>
            </a:pathLst>
          </a:custGeom>
          <a:noFill/>
          <a:ln w="76200" cap="flat" cmpd="sng">
            <a:solidFill>
              <a:schemeClr val="accent1"/>
            </a:solidFill>
            <a:prstDash val="solid"/>
            <a:round/>
            <a:headEnd type="none" w="med" len="med"/>
            <a:tailEnd type="none" w="med" len="med"/>
          </a:ln>
        </p:spPr>
      </p:sp>
      <p:sp>
        <p:nvSpPr>
          <p:cNvPr id="179" name="Google Shape;179;p29"/>
          <p:cNvSpPr/>
          <p:nvPr/>
        </p:nvSpPr>
        <p:spPr>
          <a:xfrm>
            <a:off x="5822625" y="2886561"/>
            <a:ext cx="613650" cy="13775"/>
          </a:xfrm>
          <a:custGeom>
            <a:avLst/>
            <a:gdLst/>
            <a:ahLst/>
            <a:cxnLst/>
            <a:rect l="l" t="t" r="r" b="b"/>
            <a:pathLst>
              <a:path w="24546" h="551" extrusionOk="0">
                <a:moveTo>
                  <a:pt x="0" y="551"/>
                </a:moveTo>
                <a:cubicBezTo>
                  <a:pt x="8133" y="-353"/>
                  <a:pt x="16363" y="137"/>
                  <a:pt x="24546" y="137"/>
                </a:cubicBezTo>
              </a:path>
            </a:pathLst>
          </a:custGeom>
          <a:noFill/>
          <a:ln w="76200" cap="flat" cmpd="sng">
            <a:solidFill>
              <a:schemeClr val="accent1"/>
            </a:solidFill>
            <a:prstDash val="solid"/>
            <a:round/>
            <a:headEnd type="none" w="med" len="med"/>
            <a:tailEnd type="none" w="med" len="med"/>
          </a:ln>
        </p:spPr>
      </p:sp>
      <p:sp>
        <p:nvSpPr>
          <p:cNvPr id="180" name="Google Shape;180;p29"/>
          <p:cNvSpPr/>
          <p:nvPr/>
        </p:nvSpPr>
        <p:spPr>
          <a:xfrm>
            <a:off x="1889900" y="4413504"/>
            <a:ext cx="992850" cy="102600"/>
          </a:xfrm>
          <a:custGeom>
            <a:avLst/>
            <a:gdLst/>
            <a:ahLst/>
            <a:cxnLst/>
            <a:rect l="l" t="t" r="r" b="b"/>
            <a:pathLst>
              <a:path w="39714" h="4104" extrusionOk="0">
                <a:moveTo>
                  <a:pt x="0" y="4104"/>
                </a:moveTo>
                <a:cubicBezTo>
                  <a:pt x="11382" y="-2730"/>
                  <a:pt x="26437" y="1070"/>
                  <a:pt x="39714" y="1070"/>
                </a:cubicBezTo>
              </a:path>
            </a:pathLst>
          </a:custGeom>
          <a:noFill/>
          <a:ln w="28575" cap="flat" cmpd="sng">
            <a:solidFill>
              <a:schemeClr val="accent4"/>
            </a:solidFill>
            <a:prstDash val="solid"/>
            <a:round/>
            <a:headEnd type="none" w="med" len="med"/>
            <a:tailEnd type="none" w="med" len="med"/>
          </a:ln>
        </p:spPr>
      </p:sp>
      <p:pic>
        <p:nvPicPr>
          <p:cNvPr id="181" name="Google Shape;181;p29"/>
          <p:cNvPicPr preferRelativeResize="0"/>
          <p:nvPr/>
        </p:nvPicPr>
        <p:blipFill rotWithShape="1">
          <a:blip r:embed="rId3">
            <a:alphaModFix/>
          </a:blip>
          <a:srcRect t="16970" r="8892" b="21025"/>
          <a:stretch/>
        </p:blipFill>
        <p:spPr>
          <a:xfrm>
            <a:off x="6539175" y="3603223"/>
            <a:ext cx="2036850" cy="810276"/>
          </a:xfrm>
          <a:prstGeom prst="rect">
            <a:avLst/>
          </a:prstGeom>
          <a:noFill/>
          <a:ln>
            <a:noFill/>
          </a:ln>
        </p:spPr>
      </p:pic>
      <p:pic>
        <p:nvPicPr>
          <p:cNvPr id="182" name="Google Shape;182;p29"/>
          <p:cNvPicPr preferRelativeResize="0"/>
          <p:nvPr/>
        </p:nvPicPr>
        <p:blipFill rotWithShape="1">
          <a:blip r:embed="rId4">
            <a:alphaModFix/>
          </a:blip>
          <a:srcRect t="16734" r="8892" b="18300"/>
          <a:stretch/>
        </p:blipFill>
        <p:spPr>
          <a:xfrm>
            <a:off x="6539175" y="3055100"/>
            <a:ext cx="2036850" cy="8460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42692" y="900612"/>
            <a:ext cx="3868591" cy="150061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800" dirty="0"/>
              <a:t>El preénfasis se hace por medio de un filtro paso de altas frecuencias. </a:t>
            </a:r>
          </a:p>
          <a:p>
            <a:pPr marL="0" lvl="0" indent="0" algn="just" rtl="0">
              <a:spcBef>
                <a:spcPts val="0"/>
              </a:spcBef>
              <a:spcAft>
                <a:spcPts val="0"/>
              </a:spcAft>
              <a:buNone/>
            </a:pPr>
            <a:endParaRPr lang="es-ES" sz="800" dirty="0"/>
          </a:p>
          <a:p>
            <a:pPr marL="0" lvl="0" indent="0" algn="just" rtl="0">
              <a:spcBef>
                <a:spcPts val="0"/>
              </a:spcBef>
              <a:spcAft>
                <a:spcPts val="0"/>
              </a:spcAft>
              <a:buNone/>
            </a:pPr>
            <a:r>
              <a:rPr lang="es-ES" sz="800" dirty="0"/>
              <a:t>Busca equilibrar el espectro, mediante el aumento de la magnitud de algunas frecuencias. Normalmente la voz humana trae frecuencias bajas. En las altas frecuencias vienen mas características. (En otras palabras se busca enfatizar en las frecuencias altas de una señal).</a:t>
            </a:r>
          </a:p>
          <a:p>
            <a:pPr marL="0" lvl="0" indent="0" algn="just" rtl="0">
              <a:spcBef>
                <a:spcPts val="0"/>
              </a:spcBef>
              <a:spcAft>
                <a:spcPts val="0"/>
              </a:spcAft>
              <a:buNone/>
            </a:pPr>
            <a:endParaRPr lang="es-ES" sz="800" dirty="0"/>
          </a:p>
          <a:p>
            <a:pPr marL="0" indent="0" algn="just">
              <a:buNone/>
            </a:pPr>
            <a:r>
              <a:rPr lang="es-ES" sz="800" dirty="0"/>
              <a:t>Se busca mejorar la relación señal-ruido bajando las frecuencias durante la reproducción.</a:t>
            </a:r>
          </a:p>
          <a:p>
            <a:pPr marL="0" lvl="0" indent="0" algn="just" rtl="0">
              <a:spcBef>
                <a:spcPts val="0"/>
              </a:spcBef>
              <a:spcAft>
                <a:spcPts val="0"/>
              </a:spcAft>
              <a:buNone/>
            </a:pPr>
            <a:endParaRPr lang="es-ES" sz="800" dirty="0"/>
          </a:p>
          <a:p>
            <a:pPr marL="0" lvl="0" indent="0" algn="just" rtl="0">
              <a:spcBef>
                <a:spcPts val="0"/>
              </a:spcBef>
              <a:spcAft>
                <a:spcPts val="0"/>
              </a:spcAft>
              <a:buNone/>
            </a:pPr>
            <a:endParaRPr lang="es-ES" sz="800" dirty="0"/>
          </a:p>
          <a:p>
            <a:pPr marL="0" lvl="0" indent="0" algn="just" rtl="0">
              <a:spcBef>
                <a:spcPts val="0"/>
              </a:spcBef>
              <a:spcAft>
                <a:spcPts val="0"/>
              </a:spcAft>
              <a:buNone/>
            </a:pPr>
            <a:endParaRPr lang="es-ES" sz="800" dirty="0"/>
          </a:p>
        </p:txBody>
      </p:sp>
      <p:sp>
        <p:nvSpPr>
          <p:cNvPr id="221" name="Google Shape;221;p33"/>
          <p:cNvSpPr txBox="1">
            <a:spLocks noGrp="1"/>
          </p:cNvSpPr>
          <p:nvPr>
            <p:ph type="title"/>
          </p:nvPr>
        </p:nvSpPr>
        <p:spPr>
          <a:xfrm>
            <a:off x="1678831" y="2300457"/>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Framing</a:t>
            </a:r>
            <a:endParaRPr dirty="0"/>
          </a:p>
        </p:txBody>
      </p:sp>
      <p:sp>
        <p:nvSpPr>
          <p:cNvPr id="11" name="Google Shape;221;p33">
            <a:extLst>
              <a:ext uri="{FF2B5EF4-FFF2-40B4-BE49-F238E27FC236}">
                <a16:creationId xmlns:a16="http://schemas.microsoft.com/office/drawing/2014/main" id="{21F04B67-9E17-437A-9DF1-1F9C0CC05BD7}"/>
              </a:ext>
            </a:extLst>
          </p:cNvPr>
          <p:cNvSpPr txBox="1">
            <a:spLocks/>
          </p:cNvSpPr>
          <p:nvPr/>
        </p:nvSpPr>
        <p:spPr>
          <a:xfrm>
            <a:off x="1071592" y="428684"/>
            <a:ext cx="320315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s-CO" dirty="0"/>
              <a:t>Preénfasis apuntes</a:t>
            </a:r>
          </a:p>
        </p:txBody>
      </p:sp>
      <p:sp>
        <p:nvSpPr>
          <p:cNvPr id="12" name="Google Shape;198;p31">
            <a:extLst>
              <a:ext uri="{FF2B5EF4-FFF2-40B4-BE49-F238E27FC236}">
                <a16:creationId xmlns:a16="http://schemas.microsoft.com/office/drawing/2014/main" id="{557C9095-AD95-4379-8562-5E4697014472}"/>
              </a:ext>
            </a:extLst>
          </p:cNvPr>
          <p:cNvSpPr txBox="1">
            <a:spLocks/>
          </p:cNvSpPr>
          <p:nvPr/>
        </p:nvSpPr>
        <p:spPr>
          <a:xfrm>
            <a:off x="542692" y="2742272"/>
            <a:ext cx="3702205" cy="2019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El proceso de segmentación de las muestras de voz, obtenidas de conversión analógica a digital (ADC) en un marco pequeño (En un frame) con la longitud dentro del rango de 20 a 40 milisegundos.</a:t>
            </a:r>
          </a:p>
          <a:p>
            <a:pPr marL="0" indent="0" algn="just"/>
            <a:endParaRPr lang="es-ES" sz="1000" dirty="0"/>
          </a:p>
          <a:p>
            <a:pPr marL="0" indent="0" algn="just"/>
            <a:r>
              <a:rPr lang="es-ES" sz="1000" dirty="0"/>
              <a:t>La voz la señal se divide en tramas de N muestras. Los frames adyacentes estando separados por M (M&lt;N). </a:t>
            </a:r>
          </a:p>
          <a:p>
            <a:pPr marL="0" indent="0" algn="just"/>
            <a:endParaRPr lang="es-ES" sz="1000" dirty="0"/>
          </a:p>
          <a:p>
            <a:pPr marL="0" indent="0" algn="just"/>
            <a:r>
              <a:rPr lang="es-ES" sz="1000" dirty="0"/>
              <a:t>Los valores típicos utilizados son M = 100y N= 256.</a:t>
            </a:r>
          </a:p>
        </p:txBody>
      </p:sp>
      <p:sp>
        <p:nvSpPr>
          <p:cNvPr id="6" name="Google Shape;198;p31">
            <a:extLst>
              <a:ext uri="{FF2B5EF4-FFF2-40B4-BE49-F238E27FC236}">
                <a16:creationId xmlns:a16="http://schemas.microsoft.com/office/drawing/2014/main" id="{34C3CD98-E829-442D-B275-09F5C91D6803}"/>
              </a:ext>
            </a:extLst>
          </p:cNvPr>
          <p:cNvSpPr txBox="1">
            <a:spLocks/>
          </p:cNvSpPr>
          <p:nvPr/>
        </p:nvSpPr>
        <p:spPr>
          <a:xfrm>
            <a:off x="4803644" y="494570"/>
            <a:ext cx="3702205" cy="2969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¿Por qué usar overlapping?</a:t>
            </a:r>
          </a:p>
          <a:p>
            <a:pPr marL="0" indent="0" algn="just"/>
            <a:endParaRPr lang="es-ES" sz="1000" dirty="0"/>
          </a:p>
          <a:p>
            <a:pPr marL="0" indent="0" algn="just"/>
            <a:r>
              <a:rPr lang="es-ES" sz="1000" dirty="0"/>
              <a:t>Es juntar un extremo del frame encima del extremo del siguiente frame. Se hace para compensar</a:t>
            </a:r>
            <a:r>
              <a:rPr lang="es-ES" sz="1050" dirty="0"/>
              <a:t> la disminución y valores importantes sufrida en los extremos al aplicar alguna función ventana como las que se explican en la siguiente sección. </a:t>
            </a:r>
          </a:p>
          <a:p>
            <a:pPr marL="0" indent="0" algn="just"/>
            <a:endParaRPr lang="es-ES" sz="1050" dirty="0"/>
          </a:p>
          <a:p>
            <a:pPr marL="0" indent="0" algn="just"/>
            <a:r>
              <a:rPr lang="es-ES" sz="1050" dirty="0"/>
              <a:t>¿Por qué usar padding?</a:t>
            </a:r>
          </a:p>
          <a:p>
            <a:pPr marL="0" indent="0" algn="just"/>
            <a:endParaRPr lang="es-ES" sz="1050" dirty="0"/>
          </a:p>
          <a:p>
            <a:pPr marL="0" indent="0" algn="just"/>
            <a:r>
              <a:rPr lang="es-ES" sz="1050" dirty="0"/>
              <a:t>Rellenar la diferencia que se genera por el tamaño de los frames, la señal y el solapamiento. (pregunta con que se rellena este espacio - Se rellena con ceros)</a:t>
            </a:r>
          </a:p>
          <a:p>
            <a:pPr marL="0" indent="0" algn="just"/>
            <a:endParaRPr lang="es-ES" sz="1000" dirty="0"/>
          </a:p>
        </p:txBody>
      </p:sp>
    </p:spTree>
    <p:extLst>
      <p:ext uri="{BB962C8B-B14F-4D97-AF65-F5344CB8AC3E}">
        <p14:creationId xmlns:p14="http://schemas.microsoft.com/office/powerpoint/2010/main" val="20556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42693" y="796534"/>
            <a:ext cx="3868591" cy="2494575"/>
          </a:xfrm>
          <a:prstGeom prst="rect">
            <a:avLst/>
          </a:prstGeom>
        </p:spPr>
        <p:txBody>
          <a:bodyPr spcFirstLastPara="1" wrap="square" lIns="91425" tIns="91425" rIns="91425" bIns="91425" anchor="t" anchorCtr="0">
            <a:noAutofit/>
          </a:bodyPr>
          <a:lstStyle/>
          <a:p>
            <a:pPr marL="0" indent="0" algn="just">
              <a:buNone/>
            </a:pPr>
            <a:r>
              <a:rPr lang="es-ES" sz="1200" dirty="0"/>
              <a:t>El paso de la ventana está destinado a establecer el limite de cada fotograma individual, con el fin de  minimizar las discontinuidades de la señal al principio y al final de cada fotograma.</a:t>
            </a:r>
          </a:p>
          <a:p>
            <a:pPr marL="0" lvl="0" indent="0" algn="just" rtl="0">
              <a:spcBef>
                <a:spcPts val="0"/>
              </a:spcBef>
              <a:spcAft>
                <a:spcPts val="0"/>
              </a:spcAft>
              <a:buNone/>
            </a:pPr>
            <a:endParaRPr lang="es-ES" sz="1200" dirty="0"/>
          </a:p>
          <a:p>
            <a:pPr marL="0" lvl="0" indent="0" algn="just" rtl="0">
              <a:spcBef>
                <a:spcPts val="0"/>
              </a:spcBef>
              <a:spcAft>
                <a:spcPts val="0"/>
              </a:spcAft>
              <a:buNone/>
            </a:pPr>
            <a:endParaRPr lang="es-ES" sz="1200" dirty="0"/>
          </a:p>
          <a:p>
            <a:pPr marL="0" lvl="0" indent="0" algn="just" rtl="0">
              <a:spcBef>
                <a:spcPts val="0"/>
              </a:spcBef>
              <a:spcAft>
                <a:spcPts val="0"/>
              </a:spcAft>
              <a:buNone/>
            </a:pPr>
            <a:endParaRPr lang="es-ES" sz="1200" dirty="0"/>
          </a:p>
        </p:txBody>
      </p:sp>
      <p:sp>
        <p:nvSpPr>
          <p:cNvPr id="221" name="Google Shape;221;p33"/>
          <p:cNvSpPr txBox="1">
            <a:spLocks noGrp="1"/>
          </p:cNvSpPr>
          <p:nvPr>
            <p:ph type="title"/>
          </p:nvPr>
        </p:nvSpPr>
        <p:spPr>
          <a:xfrm>
            <a:off x="542691" y="2886206"/>
            <a:ext cx="39549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Transformada de Fourier</a:t>
            </a:r>
            <a:endParaRPr dirty="0"/>
          </a:p>
        </p:txBody>
      </p:sp>
      <p:sp>
        <p:nvSpPr>
          <p:cNvPr id="11" name="Google Shape;221;p33">
            <a:extLst>
              <a:ext uri="{FF2B5EF4-FFF2-40B4-BE49-F238E27FC236}">
                <a16:creationId xmlns:a16="http://schemas.microsoft.com/office/drawing/2014/main" id="{21F04B67-9E17-437A-9DF1-1F9C0CC05BD7}"/>
              </a:ext>
            </a:extLst>
          </p:cNvPr>
          <p:cNvSpPr txBox="1">
            <a:spLocks/>
          </p:cNvSpPr>
          <p:nvPr/>
        </p:nvSpPr>
        <p:spPr>
          <a:xfrm>
            <a:off x="763417" y="428684"/>
            <a:ext cx="342714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s-ES" dirty="0"/>
              <a:t>V</a:t>
            </a:r>
            <a:r>
              <a:rPr lang="es-CO" dirty="0" err="1"/>
              <a:t>entana</a:t>
            </a:r>
            <a:r>
              <a:rPr lang="es-CO" dirty="0"/>
              <a:t> de </a:t>
            </a:r>
            <a:r>
              <a:rPr lang="es-CO" dirty="0" err="1"/>
              <a:t>Hamming</a:t>
            </a:r>
            <a:endParaRPr lang="es-CO" dirty="0"/>
          </a:p>
        </p:txBody>
      </p:sp>
      <p:pic>
        <p:nvPicPr>
          <p:cNvPr id="3" name="Imagen 2">
            <a:extLst>
              <a:ext uri="{FF2B5EF4-FFF2-40B4-BE49-F238E27FC236}">
                <a16:creationId xmlns:a16="http://schemas.microsoft.com/office/drawing/2014/main" id="{94011673-8EE8-4BA2-9FBC-6C25217A497A}"/>
              </a:ext>
            </a:extLst>
          </p:cNvPr>
          <p:cNvPicPr>
            <a:picLocks noChangeAspect="1"/>
          </p:cNvPicPr>
          <p:nvPr/>
        </p:nvPicPr>
        <p:blipFill rotWithShape="1">
          <a:blip r:embed="rId3"/>
          <a:srcRect l="11382" t="56079" r="70894" b="31635"/>
          <a:stretch/>
        </p:blipFill>
        <p:spPr>
          <a:xfrm>
            <a:off x="1666665" y="2043821"/>
            <a:ext cx="1620644" cy="631903"/>
          </a:xfrm>
          <a:prstGeom prst="rect">
            <a:avLst/>
          </a:prstGeom>
        </p:spPr>
      </p:pic>
      <p:sp>
        <p:nvSpPr>
          <p:cNvPr id="7" name="Google Shape;220;p33">
            <a:extLst>
              <a:ext uri="{FF2B5EF4-FFF2-40B4-BE49-F238E27FC236}">
                <a16:creationId xmlns:a16="http://schemas.microsoft.com/office/drawing/2014/main" id="{B33722E5-54BB-42C9-BFE8-3FEB66060AEB}"/>
              </a:ext>
            </a:extLst>
          </p:cNvPr>
          <p:cNvSpPr txBox="1">
            <a:spLocks/>
          </p:cNvSpPr>
          <p:nvPr/>
        </p:nvSpPr>
        <p:spPr>
          <a:xfrm>
            <a:off x="542691" y="3512206"/>
            <a:ext cx="3868591" cy="1094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lgn="just">
              <a:buNone/>
            </a:pPr>
            <a:r>
              <a:rPr lang="es-ES" sz="1200" dirty="0"/>
              <a:t>Descompone una señal en sus componentes espectrales individuales y así proporciona información sobre su composición. (señales senoidales y cosenoidales)</a:t>
            </a:r>
          </a:p>
          <a:p>
            <a:pPr marL="0" indent="0" algn="just">
              <a:buFont typeface="Roboto Mono Medium"/>
              <a:buNone/>
            </a:pPr>
            <a:endParaRPr lang="es-ES" sz="1200" dirty="0"/>
          </a:p>
          <a:p>
            <a:pPr marL="0" indent="0" algn="just">
              <a:buFont typeface="Roboto Mono Medium"/>
              <a:buNone/>
            </a:pPr>
            <a:endParaRPr lang="es-ES" sz="1200" dirty="0"/>
          </a:p>
          <a:p>
            <a:pPr marL="0" indent="0" algn="just">
              <a:buFont typeface="Roboto Mono Medium"/>
              <a:buNone/>
            </a:pPr>
            <a:endParaRPr lang="es-ES" sz="1200" dirty="0"/>
          </a:p>
        </p:txBody>
      </p:sp>
      <p:sp>
        <p:nvSpPr>
          <p:cNvPr id="13" name="Google Shape;220;p33">
            <a:extLst>
              <a:ext uri="{FF2B5EF4-FFF2-40B4-BE49-F238E27FC236}">
                <a16:creationId xmlns:a16="http://schemas.microsoft.com/office/drawing/2014/main" id="{757DDFB2-8FB2-4316-8E78-D8EA6A7F7D9A}"/>
              </a:ext>
            </a:extLst>
          </p:cNvPr>
          <p:cNvSpPr txBox="1">
            <a:spLocks/>
          </p:cNvSpPr>
          <p:nvPr/>
        </p:nvSpPr>
        <p:spPr>
          <a:xfrm>
            <a:off x="4815914" y="428684"/>
            <a:ext cx="3868591" cy="4066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lgn="just">
              <a:buFont typeface="Roboto Mono Medium"/>
              <a:buNone/>
            </a:pPr>
            <a:r>
              <a:rPr lang="es-ES" sz="1200" dirty="0"/>
              <a:t>. </a:t>
            </a:r>
          </a:p>
          <a:p>
            <a:pPr marL="0" indent="0" algn="just">
              <a:buFont typeface="Roboto Mono Medium"/>
              <a:buNone/>
            </a:pPr>
            <a:endParaRPr lang="es-ES" sz="1200" dirty="0"/>
          </a:p>
          <a:p>
            <a:pPr marL="0" indent="0" algn="just">
              <a:buFont typeface="Roboto Mono Medium"/>
              <a:buNone/>
            </a:pPr>
            <a:endParaRPr lang="es-ES" sz="1200" dirty="0"/>
          </a:p>
          <a:p>
            <a:pPr marL="0" indent="0" algn="just">
              <a:buFont typeface="Roboto Mono Medium"/>
              <a:buNone/>
            </a:pPr>
            <a:r>
              <a:rPr lang="es-ES" sz="1000" dirty="0"/>
              <a:t>Los algoritmos FFT se utilizan habitualmente para calcular </a:t>
            </a:r>
            <a:r>
              <a:rPr lang="es-ES" sz="1000" dirty="0" err="1"/>
              <a:t>DFTs</a:t>
            </a:r>
            <a:r>
              <a:rPr lang="es-ES" sz="1000" dirty="0"/>
              <a:t>. El término "FFT" muchas veces se utiliza en lugar de "DFT" en lenguaje coloquial.</a:t>
            </a:r>
          </a:p>
          <a:p>
            <a:pPr marL="0" indent="0" algn="just">
              <a:buFont typeface="Roboto Mono Medium"/>
              <a:buNone/>
            </a:pPr>
            <a:endParaRPr lang="es-ES" sz="1000" dirty="0"/>
          </a:p>
          <a:p>
            <a:pPr marL="0" indent="0" algn="just">
              <a:buFont typeface="Roboto Mono Medium"/>
              <a:buNone/>
            </a:pPr>
            <a:r>
              <a:rPr lang="es-ES" sz="1000" dirty="0"/>
              <a:t>Sin embargo Formalmente, hay una diferencia clara: "DFT" hace alusión a una transformación o función matemática, independientemente de cómo se calcule, mientras que "FFT" se refiere a una familia específica de algoritmos para calcular </a:t>
            </a:r>
            <a:r>
              <a:rPr lang="es-ES" sz="1000" dirty="0" err="1"/>
              <a:t>DFTs</a:t>
            </a:r>
            <a:r>
              <a:rPr lang="es-ES" sz="1000" dirty="0"/>
              <a:t>.</a:t>
            </a:r>
          </a:p>
          <a:p>
            <a:pPr marL="0" indent="0" algn="just">
              <a:buFont typeface="Roboto Mono Medium"/>
              <a:buNone/>
            </a:pPr>
            <a:endParaRPr lang="es-ES" sz="1000" dirty="0"/>
          </a:p>
          <a:p>
            <a:pPr marL="0" indent="0" algn="just">
              <a:buFont typeface="Roboto Mono Medium"/>
              <a:buNone/>
            </a:pPr>
            <a:r>
              <a:rPr lang="es-ES" sz="1000" dirty="0"/>
              <a:t>El FFT sólo es adecuado para señales periódicas.</a:t>
            </a:r>
          </a:p>
          <a:p>
            <a:pPr marL="0" indent="0" algn="just">
              <a:buFont typeface="Roboto Mono Medium"/>
              <a:buNone/>
            </a:pPr>
            <a:r>
              <a:rPr lang="es-ES" sz="1000" dirty="0"/>
              <a:t>La sección de la señal muestreada debe contener un número entero de períodos.</a:t>
            </a:r>
          </a:p>
          <a:p>
            <a:pPr marL="0" indent="0" algn="just">
              <a:buFont typeface="Roboto Mono Medium"/>
              <a:buNone/>
            </a:pPr>
            <a:endParaRPr lang="es-ES" sz="1000" dirty="0"/>
          </a:p>
          <a:p>
            <a:pPr marL="0" indent="0" algn="just">
              <a:buNone/>
            </a:pPr>
            <a:r>
              <a:rPr lang="es-ES" sz="1000" dirty="0"/>
              <a:t>La transformada rápida de Fourier sirve para convertir la convolución (una versión trasladada e invertida de ) del impulso glótico U[n] y la respuesta al impulso del tracto vocal H[n] en el dominio del tiempo. </a:t>
            </a:r>
          </a:p>
          <a:p>
            <a:pPr marL="0" indent="0" algn="just">
              <a:buFont typeface="Roboto Mono Medium"/>
              <a:buNone/>
            </a:pPr>
            <a:endParaRPr lang="es-ES" sz="1000" dirty="0"/>
          </a:p>
          <a:p>
            <a:pPr marL="0" indent="0" algn="just">
              <a:buFont typeface="Roboto Mono Medium"/>
              <a:buNone/>
            </a:pPr>
            <a:endParaRPr lang="es-ES" sz="1200" dirty="0"/>
          </a:p>
        </p:txBody>
      </p:sp>
      <p:sp>
        <p:nvSpPr>
          <p:cNvPr id="14" name="Google Shape;221;p33">
            <a:extLst>
              <a:ext uri="{FF2B5EF4-FFF2-40B4-BE49-F238E27FC236}">
                <a16:creationId xmlns:a16="http://schemas.microsoft.com/office/drawing/2014/main" id="{14DD259E-51FD-468D-87E8-269837086444}"/>
              </a:ext>
            </a:extLst>
          </p:cNvPr>
          <p:cNvSpPr txBox="1">
            <a:spLocks/>
          </p:cNvSpPr>
          <p:nvPr/>
        </p:nvSpPr>
        <p:spPr>
          <a:xfrm>
            <a:off x="5548259" y="428685"/>
            <a:ext cx="2403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s-CO"/>
              <a:t>FFT y DFT</a:t>
            </a:r>
            <a:endParaRPr lang="es-CO" dirty="0"/>
          </a:p>
        </p:txBody>
      </p:sp>
    </p:spTree>
    <p:extLst>
      <p:ext uri="{BB962C8B-B14F-4D97-AF65-F5344CB8AC3E}">
        <p14:creationId xmlns:p14="http://schemas.microsoft.com/office/powerpoint/2010/main" val="3468326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42693" y="460918"/>
            <a:ext cx="3868591" cy="2830192"/>
          </a:xfrm>
          <a:prstGeom prst="rect">
            <a:avLst/>
          </a:prstGeom>
        </p:spPr>
        <p:txBody>
          <a:bodyPr spcFirstLastPara="1" wrap="square" lIns="91425" tIns="91425" rIns="91425" bIns="91425" anchor="t" anchorCtr="0">
            <a:noAutofit/>
          </a:bodyPr>
          <a:lstStyle/>
          <a:p>
            <a:pPr marL="0" indent="0" algn="just">
              <a:buNone/>
            </a:pPr>
            <a:r>
              <a:rPr lang="es-ES" sz="1200" dirty="0"/>
              <a:t>. </a:t>
            </a:r>
          </a:p>
          <a:p>
            <a:pPr marL="0" lvl="0" indent="0" algn="just" rtl="0">
              <a:spcBef>
                <a:spcPts val="0"/>
              </a:spcBef>
              <a:spcAft>
                <a:spcPts val="0"/>
              </a:spcAft>
              <a:buNone/>
            </a:pPr>
            <a:endParaRPr lang="es-ES" sz="1200" dirty="0"/>
          </a:p>
          <a:p>
            <a:pPr marL="0" lvl="0" indent="0" algn="just" rtl="0">
              <a:spcBef>
                <a:spcPts val="0"/>
              </a:spcBef>
              <a:spcAft>
                <a:spcPts val="0"/>
              </a:spcAft>
              <a:buNone/>
            </a:pPr>
            <a:endParaRPr lang="es-ES" sz="1200" dirty="0"/>
          </a:p>
        </p:txBody>
      </p:sp>
      <p:sp>
        <p:nvSpPr>
          <p:cNvPr id="9" name="Google Shape;221;p33">
            <a:extLst>
              <a:ext uri="{FF2B5EF4-FFF2-40B4-BE49-F238E27FC236}">
                <a16:creationId xmlns:a16="http://schemas.microsoft.com/office/drawing/2014/main" id="{67B12E42-97AC-4F41-8C3C-C52C3BFE7CD5}"/>
              </a:ext>
            </a:extLst>
          </p:cNvPr>
          <p:cNvSpPr txBox="1">
            <a:spLocks noGrp="1"/>
          </p:cNvSpPr>
          <p:nvPr>
            <p:ph type="title"/>
          </p:nvPr>
        </p:nvSpPr>
        <p:spPr>
          <a:xfrm>
            <a:off x="542693" y="460917"/>
            <a:ext cx="3813717" cy="8326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 es NN-POINT FFFT</a:t>
            </a:r>
            <a:endParaRPr dirty="0"/>
          </a:p>
        </p:txBody>
      </p:sp>
      <p:sp>
        <p:nvSpPr>
          <p:cNvPr id="5" name="Google Shape;220;p33">
            <a:extLst>
              <a:ext uri="{FF2B5EF4-FFF2-40B4-BE49-F238E27FC236}">
                <a16:creationId xmlns:a16="http://schemas.microsoft.com/office/drawing/2014/main" id="{E28050A0-B6FE-48B5-808C-5B06EA61ED5A}"/>
              </a:ext>
            </a:extLst>
          </p:cNvPr>
          <p:cNvSpPr txBox="1">
            <a:spLocks/>
          </p:cNvSpPr>
          <p:nvPr/>
        </p:nvSpPr>
        <p:spPr>
          <a:xfrm>
            <a:off x="542693" y="930349"/>
            <a:ext cx="3868591" cy="36788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lgn="just">
              <a:buFont typeface="Roboto Mono Medium"/>
              <a:buNone/>
            </a:pPr>
            <a:r>
              <a:rPr lang="es-ES" sz="1000" dirty="0"/>
              <a:t>Es un función que se aplica a cada </a:t>
            </a:r>
            <a:r>
              <a:rPr lang="es-ES" sz="1000" dirty="0" err="1"/>
              <a:t>Frame</a:t>
            </a:r>
            <a:r>
              <a:rPr lang="es-ES" sz="1000" dirty="0"/>
              <a:t> para calcular el espectro de frecuencias (un rango de frecuencias).</a:t>
            </a:r>
          </a:p>
          <a:p>
            <a:pPr marL="0" indent="0" algn="just">
              <a:buFont typeface="Roboto Mono Medium"/>
              <a:buNone/>
            </a:pPr>
            <a:endParaRPr lang="es-ES" sz="1000" dirty="0"/>
          </a:p>
          <a:p>
            <a:pPr marL="0" indent="0" algn="just">
              <a:buFont typeface="Roboto Mono Medium"/>
              <a:buNone/>
            </a:pPr>
            <a:r>
              <a:rPr lang="es-ES" sz="1000" dirty="0"/>
              <a:t>También se denomina Transformación de Fourier en Tiempo Corto </a:t>
            </a:r>
            <a:r>
              <a:rPr lang="es-ES" sz="1000" b="1" u="sng" dirty="0"/>
              <a:t>(STFT).</a:t>
            </a:r>
          </a:p>
          <a:p>
            <a:pPr marL="0" indent="0" algn="just">
              <a:buFont typeface="Roboto Mono Medium"/>
              <a:buNone/>
            </a:pPr>
            <a:endParaRPr lang="es-ES" sz="1000" b="1" u="sng" dirty="0"/>
          </a:p>
          <a:p>
            <a:pPr marL="0" indent="0" algn="just">
              <a:buFont typeface="Roboto Mono Medium"/>
              <a:buNone/>
            </a:pPr>
            <a:r>
              <a:rPr lang="es-ES" sz="1000" b="1" u="sng" dirty="0"/>
              <a:t>Hay que tener en cuenta que : </a:t>
            </a:r>
          </a:p>
          <a:p>
            <a:pPr marL="0" indent="0" algn="just">
              <a:buFont typeface="Roboto Mono Medium"/>
              <a:buNone/>
            </a:pPr>
            <a:endParaRPr lang="es-ES" sz="1000" b="1" u="sng" dirty="0"/>
          </a:p>
          <a:p>
            <a:pPr marL="0" indent="0" algn="just">
              <a:buFont typeface="Roboto Mono Medium"/>
              <a:buNone/>
            </a:pPr>
            <a:endParaRPr lang="es-ES" sz="1000" dirty="0"/>
          </a:p>
          <a:p>
            <a:pPr marL="0" indent="0" algn="just">
              <a:buFont typeface="Roboto Mono Medium"/>
              <a:buNone/>
            </a:pPr>
            <a:endParaRPr lang="es-ES" sz="1000" dirty="0"/>
          </a:p>
          <a:p>
            <a:pPr marL="0" indent="0" algn="just">
              <a:buFont typeface="Roboto Mono Medium"/>
              <a:buNone/>
            </a:pPr>
            <a:endParaRPr lang="es-ES" sz="1000" dirty="0"/>
          </a:p>
          <a:p>
            <a:pPr marL="0" indent="0" algn="just">
              <a:buFont typeface="Roboto Mono Medium"/>
              <a:buNone/>
            </a:pPr>
            <a:endParaRPr lang="es-ES" sz="1000" dirty="0"/>
          </a:p>
          <a:p>
            <a:pPr marL="0" indent="0" algn="just">
              <a:buFont typeface="Roboto Mono Medium"/>
              <a:buNone/>
            </a:pPr>
            <a:endParaRPr lang="es-ES" sz="1000" dirty="0"/>
          </a:p>
          <a:p>
            <a:pPr marL="0" indent="0" algn="just">
              <a:buFont typeface="Roboto Mono Medium"/>
              <a:buNone/>
            </a:pPr>
            <a:endParaRPr lang="pt-BR" sz="1000" dirty="0"/>
          </a:p>
          <a:p>
            <a:pPr marL="0" indent="0" algn="just">
              <a:buFont typeface="Roboto Mono Medium"/>
              <a:buNone/>
            </a:pPr>
            <a:r>
              <a:rPr lang="pt-BR" sz="800" dirty="0"/>
              <a:t>N es normalmente </a:t>
            </a:r>
            <a:r>
              <a:rPr lang="es-CO" sz="800" dirty="0"/>
              <a:t>tiene</a:t>
            </a:r>
            <a:r>
              <a:rPr lang="pt-BR" sz="800" dirty="0"/>
              <a:t> </a:t>
            </a:r>
            <a:r>
              <a:rPr lang="es-CO" sz="800" dirty="0"/>
              <a:t>los</a:t>
            </a:r>
            <a:r>
              <a:rPr lang="pt-BR" sz="800" dirty="0"/>
              <a:t> valores de  256 o 512, NFFT = 512; </a:t>
            </a:r>
          </a:p>
          <a:p>
            <a:pPr marL="0" indent="0" algn="just">
              <a:buFont typeface="Roboto Mono Medium"/>
              <a:buNone/>
            </a:pPr>
            <a:endParaRPr lang="pt-BR" sz="800" dirty="0"/>
          </a:p>
          <a:p>
            <a:pPr marL="0" indent="0" algn="just">
              <a:buFont typeface="Roboto Mono Medium"/>
              <a:buNone/>
            </a:pPr>
            <a:r>
              <a:rPr lang="es-CO" sz="800" u="sng" dirty="0"/>
              <a:t>Estos</a:t>
            </a:r>
            <a:r>
              <a:rPr lang="pt-BR" sz="800" u="sng" dirty="0"/>
              <a:t> valores se </a:t>
            </a:r>
            <a:r>
              <a:rPr lang="es-CO" sz="800" u="sng" dirty="0"/>
              <a:t>deben</a:t>
            </a:r>
            <a:r>
              <a:rPr lang="pt-BR" sz="800" u="sng" dirty="0"/>
              <a:t> al </a:t>
            </a:r>
            <a:r>
              <a:rPr lang="es-CO" sz="800" u="sng" dirty="0"/>
              <a:t>tamaño</a:t>
            </a:r>
            <a:r>
              <a:rPr lang="pt-BR" sz="800" u="sng" dirty="0"/>
              <a:t> </a:t>
            </a:r>
            <a:r>
              <a:rPr lang="es-CO" sz="800" u="sng" dirty="0"/>
              <a:t>del</a:t>
            </a:r>
            <a:r>
              <a:rPr lang="pt-BR" sz="800" u="sng" dirty="0"/>
              <a:t> Buffer. </a:t>
            </a:r>
            <a:r>
              <a:rPr lang="es-ES" sz="800" dirty="0"/>
              <a:t>El tamaño del búfer es la cantidad de muestras (que corresponde a la cantidad de tiempo) que le toma a su computadora procesar cualquier señal de audio entrante. Un tamaño de búfer más alto dará como resultado una mayor latencia (retraso) y cuanto más alto se establezca (número más grande), más notorio será. Eso significa que si establece el tamaño del búfer más bajo (número más pequeño), el procesamiento tomará menos tiempo y la latencia (retraso que escucha) disminuirá, haciéndolo menos perceptible.</a:t>
            </a:r>
            <a:r>
              <a:rPr lang="pt-BR" sz="800" dirty="0"/>
              <a:t> </a:t>
            </a:r>
            <a:endParaRPr lang="es-ES" sz="800" dirty="0"/>
          </a:p>
          <a:p>
            <a:pPr marL="0" indent="0" algn="just">
              <a:buFont typeface="Roboto Mono Medium"/>
              <a:buNone/>
            </a:pPr>
            <a:endParaRPr lang="es-ES" sz="1200" dirty="0"/>
          </a:p>
          <a:p>
            <a:pPr marL="0" indent="0" algn="just">
              <a:buFont typeface="Roboto Mono Medium"/>
              <a:buNone/>
            </a:pPr>
            <a:endParaRPr lang="es-ES" sz="1200" dirty="0"/>
          </a:p>
        </p:txBody>
      </p:sp>
      <p:pic>
        <p:nvPicPr>
          <p:cNvPr id="3" name="Imagen 2">
            <a:extLst>
              <a:ext uri="{FF2B5EF4-FFF2-40B4-BE49-F238E27FC236}">
                <a16:creationId xmlns:a16="http://schemas.microsoft.com/office/drawing/2014/main" id="{64F39547-1B9B-486D-94D6-1057168B61AB}"/>
              </a:ext>
            </a:extLst>
          </p:cNvPr>
          <p:cNvPicPr>
            <a:picLocks noChangeAspect="1"/>
          </p:cNvPicPr>
          <p:nvPr/>
        </p:nvPicPr>
        <p:blipFill rotWithShape="1">
          <a:blip r:embed="rId3"/>
          <a:srcRect l="24716" t="60560" r="44959" b="25149"/>
          <a:stretch/>
        </p:blipFill>
        <p:spPr>
          <a:xfrm>
            <a:off x="633361" y="2266769"/>
            <a:ext cx="2772937" cy="735054"/>
          </a:xfrm>
          <a:prstGeom prst="rect">
            <a:avLst/>
          </a:prstGeom>
        </p:spPr>
      </p:pic>
      <p:pic>
        <p:nvPicPr>
          <p:cNvPr id="1028" name="Picture 4">
            <a:extLst>
              <a:ext uri="{FF2B5EF4-FFF2-40B4-BE49-F238E27FC236}">
                <a16:creationId xmlns:a16="http://schemas.microsoft.com/office/drawing/2014/main" id="{2F9D742E-7A54-42E6-95EB-CBF5D0F01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784" y="759803"/>
            <a:ext cx="1930787" cy="2531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656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CBC6071-0694-4C29-8700-893DEB201A0A}"/>
              </a:ext>
            </a:extLst>
          </p:cNvPr>
          <p:cNvSpPr>
            <a:spLocks noGrp="1"/>
          </p:cNvSpPr>
          <p:nvPr>
            <p:ph type="title"/>
          </p:nvPr>
        </p:nvSpPr>
        <p:spPr>
          <a:xfrm>
            <a:off x="739140" y="711181"/>
            <a:ext cx="3444239" cy="572700"/>
          </a:xfrm>
        </p:spPr>
        <p:txBody>
          <a:bodyPr/>
          <a:lstStyle/>
          <a:p>
            <a:r>
              <a:rPr lang="es-ES" dirty="0"/>
              <a:t>Espectro de potencia</a:t>
            </a:r>
            <a:endParaRPr lang="es-CO" dirty="0"/>
          </a:p>
        </p:txBody>
      </p:sp>
      <p:sp>
        <p:nvSpPr>
          <p:cNvPr id="4" name="Google Shape;220;p33">
            <a:extLst>
              <a:ext uri="{FF2B5EF4-FFF2-40B4-BE49-F238E27FC236}">
                <a16:creationId xmlns:a16="http://schemas.microsoft.com/office/drawing/2014/main" id="{C4A0FE5A-DA96-4328-BA72-75BA256175F6}"/>
              </a:ext>
            </a:extLst>
          </p:cNvPr>
          <p:cNvSpPr txBox="1">
            <a:spLocks noGrp="1"/>
          </p:cNvSpPr>
          <p:nvPr>
            <p:ph type="body" idx="1"/>
          </p:nvPr>
        </p:nvSpPr>
        <p:spPr>
          <a:xfrm>
            <a:off x="564995" y="631903"/>
            <a:ext cx="3868591" cy="2830192"/>
          </a:xfrm>
          <a:prstGeom prst="rect">
            <a:avLst/>
          </a:prstGeom>
        </p:spPr>
        <p:txBody>
          <a:bodyPr spcFirstLastPara="1" wrap="square" lIns="91425" tIns="91425" rIns="91425" bIns="91425" anchor="t" anchorCtr="0">
            <a:noAutofit/>
          </a:bodyPr>
          <a:lstStyle/>
          <a:p>
            <a:pPr marL="0" indent="0" algn="just">
              <a:buNone/>
            </a:pPr>
            <a:r>
              <a:rPr lang="es-ES" sz="1200" dirty="0"/>
              <a:t>. </a:t>
            </a:r>
          </a:p>
          <a:p>
            <a:pPr marL="0" lvl="0" indent="0" algn="just" rtl="0">
              <a:spcBef>
                <a:spcPts val="0"/>
              </a:spcBef>
              <a:spcAft>
                <a:spcPts val="0"/>
              </a:spcAft>
              <a:buNone/>
            </a:pPr>
            <a:endParaRPr lang="es-ES" sz="1200" dirty="0"/>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Busca mostrar la potencia de la señal a lo largo del espectro de frecuencias.(un rango de frecuencias). Muestra la energía de las frecuencias en una señal.</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Básicamente serviría para extraer características de la señal </a:t>
            </a:r>
          </a:p>
          <a:p>
            <a:pPr marL="0" lvl="0" indent="0" algn="just" rtl="0">
              <a:spcBef>
                <a:spcPts val="0"/>
              </a:spcBef>
              <a:spcAft>
                <a:spcPts val="0"/>
              </a:spcAft>
              <a:buNone/>
            </a:pPr>
            <a:endParaRPr lang="es-ES" sz="1200" dirty="0"/>
          </a:p>
        </p:txBody>
      </p:sp>
      <p:pic>
        <p:nvPicPr>
          <p:cNvPr id="5" name="Imagen 4">
            <a:extLst>
              <a:ext uri="{FF2B5EF4-FFF2-40B4-BE49-F238E27FC236}">
                <a16:creationId xmlns:a16="http://schemas.microsoft.com/office/drawing/2014/main" id="{2A8ED2B1-15A8-4FEE-8A5F-F0C71ED64DF1}"/>
              </a:ext>
            </a:extLst>
          </p:cNvPr>
          <p:cNvPicPr>
            <a:picLocks noChangeAspect="1"/>
          </p:cNvPicPr>
          <p:nvPr/>
        </p:nvPicPr>
        <p:blipFill rotWithShape="1">
          <a:blip r:embed="rId2"/>
          <a:srcRect l="44634" t="48284" r="45750" b="43920"/>
          <a:stretch/>
        </p:blipFill>
        <p:spPr>
          <a:xfrm>
            <a:off x="1402632" y="2772936"/>
            <a:ext cx="1857382" cy="847027"/>
          </a:xfrm>
          <a:prstGeom prst="rect">
            <a:avLst/>
          </a:prstGeom>
        </p:spPr>
      </p:pic>
      <p:sp>
        <p:nvSpPr>
          <p:cNvPr id="6" name="CuadroTexto 5">
            <a:extLst>
              <a:ext uri="{FF2B5EF4-FFF2-40B4-BE49-F238E27FC236}">
                <a16:creationId xmlns:a16="http://schemas.microsoft.com/office/drawing/2014/main" id="{0790A0B9-CCB2-4FD5-83FB-04A244E98241}"/>
              </a:ext>
            </a:extLst>
          </p:cNvPr>
          <p:cNvSpPr txBox="1"/>
          <p:nvPr/>
        </p:nvSpPr>
        <p:spPr>
          <a:xfrm>
            <a:off x="5056334" y="1552321"/>
            <a:ext cx="3158398" cy="1169551"/>
          </a:xfrm>
          <a:prstGeom prst="rect">
            <a:avLst/>
          </a:prstGeom>
          <a:noFill/>
        </p:spPr>
        <p:txBody>
          <a:bodyPr wrap="square">
            <a:spAutoFit/>
          </a:bodyPr>
          <a:lstStyle/>
          <a:p>
            <a:r>
              <a:rPr lang="es-CO" dirty="0"/>
              <a:t>ABRIR </a:t>
            </a:r>
          </a:p>
          <a:p>
            <a:endParaRPr lang="es-CO" dirty="0"/>
          </a:p>
          <a:p>
            <a:r>
              <a:rPr lang="es-CO" dirty="0"/>
              <a:t>https://haythamfayek.com/2016/04/21/speech-processing-for-machine-learning.html</a:t>
            </a:r>
          </a:p>
        </p:txBody>
      </p:sp>
    </p:spTree>
    <p:extLst>
      <p:ext uri="{BB962C8B-B14F-4D97-AF65-F5344CB8AC3E}">
        <p14:creationId xmlns:p14="http://schemas.microsoft.com/office/powerpoint/2010/main" val="2200045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93047" y="1421003"/>
            <a:ext cx="3868591" cy="295027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200" dirty="0"/>
              <a:t>Son coeficientes para la representación del habla basados en la percepción auditiva humana. Estos surgen de la necesidad, en el área del reconocimiento de audio automático, de extraer características de las componentes de una señal de audio que sean adecuadas para la identificación de contenido relevante, así como obviar todas aquellas que posean información poco valiosa como el ruido de fondo, emociones, volumen, tono, etc. y que no aportan nada al proceso de reconocimiento, al contrario lo empobrecen.</a:t>
            </a:r>
          </a:p>
        </p:txBody>
      </p:sp>
      <p:sp>
        <p:nvSpPr>
          <p:cNvPr id="11" name="Google Shape;221;p33">
            <a:extLst>
              <a:ext uri="{FF2B5EF4-FFF2-40B4-BE49-F238E27FC236}">
                <a16:creationId xmlns:a16="http://schemas.microsoft.com/office/drawing/2014/main" id="{21F04B67-9E17-437A-9DF1-1F9C0CC05BD7}"/>
              </a:ext>
            </a:extLst>
          </p:cNvPr>
          <p:cNvSpPr txBox="1">
            <a:spLocks/>
          </p:cNvSpPr>
          <p:nvPr/>
        </p:nvSpPr>
        <p:spPr>
          <a:xfrm>
            <a:off x="763417" y="428683"/>
            <a:ext cx="3427141" cy="1139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s-ES" sz="2400" dirty="0"/>
              <a:t>Procesamiento del banco de filtros Mel(Texto)</a:t>
            </a:r>
            <a:endParaRPr lang="es-CO" sz="2400" dirty="0"/>
          </a:p>
        </p:txBody>
      </p:sp>
      <p:sp>
        <p:nvSpPr>
          <p:cNvPr id="9" name="Google Shape;220;p33">
            <a:extLst>
              <a:ext uri="{FF2B5EF4-FFF2-40B4-BE49-F238E27FC236}">
                <a16:creationId xmlns:a16="http://schemas.microsoft.com/office/drawing/2014/main" id="{9C656CBD-C336-42B0-AD2A-21A638C7668A}"/>
              </a:ext>
            </a:extLst>
          </p:cNvPr>
          <p:cNvSpPr txBox="1">
            <a:spLocks/>
          </p:cNvSpPr>
          <p:nvPr/>
        </p:nvSpPr>
        <p:spPr>
          <a:xfrm>
            <a:off x="4682364" y="1421003"/>
            <a:ext cx="3868591" cy="2950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lgn="just">
              <a:buFont typeface="Roboto Mono Medium"/>
              <a:buNone/>
            </a:pPr>
            <a:endParaRPr lang="es-ES" sz="1200" dirty="0"/>
          </a:p>
        </p:txBody>
      </p:sp>
      <p:sp>
        <p:nvSpPr>
          <p:cNvPr id="7" name="Google Shape;221;p33">
            <a:extLst>
              <a:ext uri="{FF2B5EF4-FFF2-40B4-BE49-F238E27FC236}">
                <a16:creationId xmlns:a16="http://schemas.microsoft.com/office/drawing/2014/main" id="{71E32EED-638E-48C6-84C7-09F36FA42CDC}"/>
              </a:ext>
            </a:extLst>
          </p:cNvPr>
          <p:cNvSpPr txBox="1">
            <a:spLocks/>
          </p:cNvSpPr>
          <p:nvPr/>
        </p:nvSpPr>
        <p:spPr>
          <a:xfrm>
            <a:off x="4903088" y="328780"/>
            <a:ext cx="3427141" cy="805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s-ES" dirty="0"/>
              <a:t>Escala de Mel </a:t>
            </a:r>
            <a:endParaRPr lang="es-CO" dirty="0"/>
          </a:p>
        </p:txBody>
      </p:sp>
      <p:sp>
        <p:nvSpPr>
          <p:cNvPr id="8" name="Google Shape;220;p33">
            <a:extLst>
              <a:ext uri="{FF2B5EF4-FFF2-40B4-BE49-F238E27FC236}">
                <a16:creationId xmlns:a16="http://schemas.microsoft.com/office/drawing/2014/main" id="{39556B4B-8AF4-4A8E-BC2F-B149957B0167}"/>
              </a:ext>
            </a:extLst>
          </p:cNvPr>
          <p:cNvSpPr txBox="1">
            <a:spLocks/>
          </p:cNvSpPr>
          <p:nvPr/>
        </p:nvSpPr>
        <p:spPr>
          <a:xfrm>
            <a:off x="4752452" y="770058"/>
            <a:ext cx="3868591" cy="4044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lgn="just">
              <a:buFont typeface="Roboto Mono Medium"/>
              <a:buNone/>
            </a:pPr>
            <a:r>
              <a:rPr lang="es-ES" sz="1200" dirty="0"/>
              <a:t>La escala Mel es una transformación logarítmica de la frecuencia de una señal. La idea central de esta transformación es que los sonidos a la misma distancia en la escala Mel se perciben como a la misma distancia que los humanos.</a:t>
            </a:r>
          </a:p>
          <a:p>
            <a:pPr marL="0" indent="0" algn="just">
              <a:buFont typeface="Roboto Mono Medium"/>
              <a:buNone/>
            </a:pPr>
            <a:endParaRPr lang="es-ES" sz="1200" dirty="0"/>
          </a:p>
          <a:p>
            <a:pPr marL="0" indent="0" algn="just">
              <a:buFont typeface="Roboto Mono Medium"/>
              <a:buNone/>
            </a:pPr>
            <a:r>
              <a:rPr lang="es-ES" sz="1200" dirty="0"/>
              <a:t>Es mucho más difícil para los humanos poder diferenciar entre frecuencias más altas y más fácil para las frecuencias más bajas. Entonces, aunque la distancia entre los dos conjuntos de sonidos es la misma, nuestra percepción de la distancia no lo es. </a:t>
            </a:r>
          </a:p>
          <a:p>
            <a:pPr marL="0" indent="0" algn="just">
              <a:buFont typeface="Roboto Mono Medium"/>
              <a:buNone/>
            </a:pPr>
            <a:endParaRPr lang="es-ES" sz="1200" dirty="0"/>
          </a:p>
          <a:p>
            <a:pPr marL="0" indent="0" algn="just">
              <a:buFont typeface="Roboto Mono Medium"/>
              <a:buNone/>
            </a:pPr>
            <a:r>
              <a:rPr lang="es-ES" sz="1200" dirty="0"/>
              <a:t>Esto es lo que hace que Mel </a:t>
            </a:r>
            <a:r>
              <a:rPr lang="es-ES" sz="1200" dirty="0" err="1"/>
              <a:t>Scale</a:t>
            </a:r>
            <a:r>
              <a:rPr lang="es-ES" sz="1200" dirty="0"/>
              <a:t> sea fundamental en las aplicaciones de aprendizaje automático para audio, ya que imita nuestra propia percepción del sonido.</a:t>
            </a:r>
          </a:p>
        </p:txBody>
      </p:sp>
    </p:spTree>
    <p:extLst>
      <p:ext uri="{BB962C8B-B14F-4D97-AF65-F5344CB8AC3E}">
        <p14:creationId xmlns:p14="http://schemas.microsoft.com/office/powerpoint/2010/main" val="95014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93046" y="872264"/>
            <a:ext cx="3868591" cy="1046452"/>
          </a:xfrm>
          <a:prstGeom prst="rect">
            <a:avLst/>
          </a:prstGeom>
        </p:spPr>
        <p:txBody>
          <a:bodyPr spcFirstLastPara="1" wrap="square" lIns="91425" tIns="91425" rIns="91425" bIns="91425" anchor="t" anchorCtr="0">
            <a:noAutofit/>
          </a:bodyPr>
          <a:lstStyle/>
          <a:p>
            <a:pPr marL="0" indent="0" algn="just">
              <a:buNone/>
            </a:pPr>
            <a:r>
              <a:rPr lang="es-ES" sz="1200" dirty="0"/>
              <a:t>¿Cómo se comportan las frecuencias? </a:t>
            </a:r>
          </a:p>
          <a:p>
            <a:pPr marL="0" indent="0" algn="just">
              <a:buNone/>
            </a:pPr>
            <a:endParaRPr lang="es-ES" sz="1200" dirty="0"/>
          </a:p>
          <a:p>
            <a:pPr marL="0" indent="0" algn="just">
              <a:buNone/>
            </a:pPr>
            <a:r>
              <a:rPr lang="es-ES" sz="1200" dirty="0"/>
              <a:t>A medida  que aumenta  las frecuencias, la percepción del sonido es mas sensible. </a:t>
            </a:r>
          </a:p>
        </p:txBody>
      </p:sp>
      <p:sp>
        <p:nvSpPr>
          <p:cNvPr id="11" name="Google Shape;221;p33">
            <a:extLst>
              <a:ext uri="{FF2B5EF4-FFF2-40B4-BE49-F238E27FC236}">
                <a16:creationId xmlns:a16="http://schemas.microsoft.com/office/drawing/2014/main" id="{21F04B67-9E17-437A-9DF1-1F9C0CC05BD7}"/>
              </a:ext>
            </a:extLst>
          </p:cNvPr>
          <p:cNvSpPr txBox="1">
            <a:spLocks/>
          </p:cNvSpPr>
          <p:nvPr/>
        </p:nvSpPr>
        <p:spPr>
          <a:xfrm>
            <a:off x="741115" y="428684"/>
            <a:ext cx="3427141" cy="827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s-ES" dirty="0"/>
              <a:t>FRECUENCIAS DE MEL</a:t>
            </a:r>
            <a:endParaRPr lang="es-CO" dirty="0"/>
          </a:p>
        </p:txBody>
      </p:sp>
      <p:sp>
        <p:nvSpPr>
          <p:cNvPr id="9" name="Google Shape;220;p33">
            <a:extLst>
              <a:ext uri="{FF2B5EF4-FFF2-40B4-BE49-F238E27FC236}">
                <a16:creationId xmlns:a16="http://schemas.microsoft.com/office/drawing/2014/main" id="{9C656CBD-C336-42B0-AD2A-21A638C7668A}"/>
              </a:ext>
            </a:extLst>
          </p:cNvPr>
          <p:cNvSpPr txBox="1">
            <a:spLocks/>
          </p:cNvSpPr>
          <p:nvPr/>
        </p:nvSpPr>
        <p:spPr>
          <a:xfrm>
            <a:off x="593045" y="2741176"/>
            <a:ext cx="3868591" cy="1704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lgn="just">
              <a:buFont typeface="Roboto Mono Medium"/>
              <a:buNone/>
            </a:pPr>
            <a:r>
              <a:rPr lang="es-ES" sz="1200" dirty="0"/>
              <a:t>¿Cuántos filtros son?</a:t>
            </a:r>
          </a:p>
          <a:p>
            <a:pPr marL="0" indent="0" algn="just">
              <a:buFont typeface="Roboto Mono Medium"/>
              <a:buNone/>
            </a:pPr>
            <a:endParaRPr lang="es-ES" sz="1200" dirty="0"/>
          </a:p>
          <a:p>
            <a:pPr marL="0" indent="0" algn="just">
              <a:buFont typeface="Roboto Mono Medium"/>
              <a:buNone/>
            </a:pPr>
            <a:r>
              <a:rPr lang="es-ES" sz="1200" dirty="0"/>
              <a:t>El último paso para calcular los bancos de filtros es la aplicación de filtros triangulares, normalmente 40 filtros, (</a:t>
            </a:r>
            <a:r>
              <a:rPr lang="es-ES" sz="1200" dirty="0" err="1"/>
              <a:t>nfilt</a:t>
            </a:r>
            <a:r>
              <a:rPr lang="es-ES" sz="1200" dirty="0"/>
              <a:t> = 40) en una escala de Mel, , al espectro de potencia para extraer las bandas de frecuencia. </a:t>
            </a:r>
          </a:p>
        </p:txBody>
      </p:sp>
      <p:pic>
        <p:nvPicPr>
          <p:cNvPr id="5" name="Imagen 4">
            <a:extLst>
              <a:ext uri="{FF2B5EF4-FFF2-40B4-BE49-F238E27FC236}">
                <a16:creationId xmlns:a16="http://schemas.microsoft.com/office/drawing/2014/main" id="{E70618E5-466D-4DED-93E4-21FEA3F172F2}"/>
              </a:ext>
            </a:extLst>
          </p:cNvPr>
          <p:cNvPicPr>
            <a:picLocks noChangeAspect="1"/>
          </p:cNvPicPr>
          <p:nvPr/>
        </p:nvPicPr>
        <p:blipFill rotWithShape="1">
          <a:blip r:embed="rId3"/>
          <a:srcRect l="22113" t="37877" r="23253" b="32069"/>
          <a:stretch/>
        </p:blipFill>
        <p:spPr>
          <a:xfrm>
            <a:off x="4858486" y="428684"/>
            <a:ext cx="3692468" cy="1142558"/>
          </a:xfrm>
          <a:prstGeom prst="rect">
            <a:avLst/>
          </a:prstGeom>
        </p:spPr>
      </p:pic>
      <p:sp>
        <p:nvSpPr>
          <p:cNvPr id="12" name="Google Shape;220;p33">
            <a:extLst>
              <a:ext uri="{FF2B5EF4-FFF2-40B4-BE49-F238E27FC236}">
                <a16:creationId xmlns:a16="http://schemas.microsoft.com/office/drawing/2014/main" id="{A42099E8-B861-4D0D-8207-9DD6B7C07A55}"/>
              </a:ext>
            </a:extLst>
          </p:cNvPr>
          <p:cNvSpPr txBox="1">
            <a:spLocks/>
          </p:cNvSpPr>
          <p:nvPr/>
        </p:nvSpPr>
        <p:spPr>
          <a:xfrm>
            <a:off x="4770424" y="1571242"/>
            <a:ext cx="3868591" cy="2792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127000" indent="0" algn="l">
              <a:buNone/>
            </a:pPr>
            <a:r>
              <a:rPr lang="es-ES" sz="1200" dirty="0"/>
              <a:t>Se puede ver como el área crece a medida que aumenta la frecuencia. </a:t>
            </a:r>
          </a:p>
          <a:p>
            <a:pPr marL="127000" indent="0" algn="l">
              <a:buNone/>
            </a:pPr>
            <a:endParaRPr lang="es-ES" sz="1200" dirty="0"/>
          </a:p>
          <a:p>
            <a:pPr marL="127000" indent="0" algn="l">
              <a:buNone/>
            </a:pPr>
            <a:r>
              <a:rPr lang="es-ES" sz="1200" dirty="0"/>
              <a:t>A medida que aumenta la  frecuencia, la percepción del sonido es mas sensible.</a:t>
            </a:r>
          </a:p>
          <a:p>
            <a:pPr marL="127000" indent="0" algn="l">
              <a:buNone/>
            </a:pPr>
            <a:endParaRPr lang="es-ES" sz="1200" dirty="0"/>
          </a:p>
          <a:p>
            <a:pPr marL="127000" indent="0" algn="l">
              <a:buNone/>
            </a:pPr>
            <a:r>
              <a:rPr lang="es-ES" sz="1200" dirty="0"/>
              <a:t>¿Cómo selecciono las frecuencias?</a:t>
            </a:r>
          </a:p>
          <a:p>
            <a:pPr marL="127000" indent="0" algn="l">
              <a:buNone/>
            </a:pPr>
            <a:endParaRPr lang="es-ES" sz="1200" dirty="0"/>
          </a:p>
          <a:p>
            <a:pPr marL="127000" indent="0" algn="l">
              <a:buNone/>
            </a:pPr>
            <a:r>
              <a:rPr lang="es-ES" sz="1200" dirty="0"/>
              <a:t>El umbral de audición humana, para la media de los humanos, se fija para las  frecuencias entre 2 kHz y 4 kHz.</a:t>
            </a:r>
          </a:p>
          <a:p>
            <a:pPr marL="127000" indent="0" algn="l">
              <a:buNone/>
            </a:pPr>
            <a:endParaRPr lang="es-ES" sz="1200" dirty="0"/>
          </a:p>
          <a:p>
            <a:pPr marL="127000" indent="0" algn="l">
              <a:buNone/>
            </a:pPr>
            <a:r>
              <a:rPr lang="es-ES" sz="1200" dirty="0"/>
              <a:t>FS&gt;2F</a:t>
            </a:r>
          </a:p>
          <a:p>
            <a:pPr marL="127000" indent="0" algn="l">
              <a:buNone/>
            </a:pPr>
            <a:endParaRPr lang="es-ES" sz="1400" b="0" i="0" dirty="0">
              <a:solidFill>
                <a:srgbClr val="000000"/>
              </a:solidFill>
              <a:effectLst/>
              <a:latin typeface="ff1"/>
            </a:endParaRPr>
          </a:p>
          <a:p>
            <a:pPr marL="127000" indent="0" algn="l">
              <a:buNone/>
            </a:pPr>
            <a:endParaRPr lang="es-ES" sz="1400" b="0" i="0" dirty="0">
              <a:solidFill>
                <a:srgbClr val="000000"/>
              </a:solidFill>
              <a:effectLst/>
              <a:latin typeface="ff1"/>
            </a:endParaRPr>
          </a:p>
          <a:p>
            <a:pPr marL="0" indent="0" algn="just">
              <a:buFont typeface="Roboto Mono Medium"/>
              <a:buNone/>
            </a:pPr>
            <a:endParaRPr lang="es-ES" sz="1200" dirty="0"/>
          </a:p>
        </p:txBody>
      </p:sp>
      <p:pic>
        <p:nvPicPr>
          <p:cNvPr id="7" name="Imagen 6">
            <a:extLst>
              <a:ext uri="{FF2B5EF4-FFF2-40B4-BE49-F238E27FC236}">
                <a16:creationId xmlns:a16="http://schemas.microsoft.com/office/drawing/2014/main" id="{2F51E062-A446-4F98-B063-C90778794B09}"/>
              </a:ext>
            </a:extLst>
          </p:cNvPr>
          <p:cNvPicPr>
            <a:picLocks noChangeAspect="1"/>
          </p:cNvPicPr>
          <p:nvPr/>
        </p:nvPicPr>
        <p:blipFill rotWithShape="1">
          <a:blip r:embed="rId4"/>
          <a:srcRect l="42927" t="56513" r="43658" b="33009"/>
          <a:stretch/>
        </p:blipFill>
        <p:spPr>
          <a:xfrm>
            <a:off x="1737287" y="1835012"/>
            <a:ext cx="1525559" cy="670295"/>
          </a:xfrm>
          <a:prstGeom prst="rect">
            <a:avLst/>
          </a:prstGeom>
        </p:spPr>
      </p:pic>
    </p:spTree>
    <p:extLst>
      <p:ext uri="{BB962C8B-B14F-4D97-AF65-F5344CB8AC3E}">
        <p14:creationId xmlns:p14="http://schemas.microsoft.com/office/powerpoint/2010/main" val="510432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9" name="Google Shape;220;p33">
            <a:extLst>
              <a:ext uri="{FF2B5EF4-FFF2-40B4-BE49-F238E27FC236}">
                <a16:creationId xmlns:a16="http://schemas.microsoft.com/office/drawing/2014/main" id="{9C656CBD-C336-42B0-AD2A-21A638C7668A}"/>
              </a:ext>
            </a:extLst>
          </p:cNvPr>
          <p:cNvSpPr txBox="1">
            <a:spLocks/>
          </p:cNvSpPr>
          <p:nvPr/>
        </p:nvSpPr>
        <p:spPr>
          <a:xfrm>
            <a:off x="534111" y="1487911"/>
            <a:ext cx="3868591" cy="2950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lgn="just">
              <a:buFont typeface="Roboto Mono Medium"/>
              <a:buNone/>
            </a:pPr>
            <a:endParaRPr lang="es-ES" sz="1200" dirty="0"/>
          </a:p>
        </p:txBody>
      </p:sp>
      <p:sp>
        <p:nvSpPr>
          <p:cNvPr id="10" name="Google Shape;221;p33">
            <a:extLst>
              <a:ext uri="{FF2B5EF4-FFF2-40B4-BE49-F238E27FC236}">
                <a16:creationId xmlns:a16="http://schemas.microsoft.com/office/drawing/2014/main" id="{C1020D6C-FF3B-4106-A99D-25B44736750E}"/>
              </a:ext>
            </a:extLst>
          </p:cNvPr>
          <p:cNvSpPr txBox="1">
            <a:spLocks/>
          </p:cNvSpPr>
          <p:nvPr/>
        </p:nvSpPr>
        <p:spPr>
          <a:xfrm>
            <a:off x="754835" y="495591"/>
            <a:ext cx="3427141" cy="760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s-ES" dirty="0"/>
              <a:t>Transformada discreta del coseno </a:t>
            </a:r>
            <a:endParaRPr lang="es-CO" dirty="0"/>
          </a:p>
        </p:txBody>
      </p:sp>
      <p:sp>
        <p:nvSpPr>
          <p:cNvPr id="13" name="Google Shape;220;p33">
            <a:extLst>
              <a:ext uri="{FF2B5EF4-FFF2-40B4-BE49-F238E27FC236}">
                <a16:creationId xmlns:a16="http://schemas.microsoft.com/office/drawing/2014/main" id="{267A1670-DA0B-436E-BDD3-C71CF9630F22}"/>
              </a:ext>
            </a:extLst>
          </p:cNvPr>
          <p:cNvSpPr txBox="1">
            <a:spLocks/>
          </p:cNvSpPr>
          <p:nvPr/>
        </p:nvSpPr>
        <p:spPr>
          <a:xfrm>
            <a:off x="534111" y="1256370"/>
            <a:ext cx="3868591" cy="2950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lgn="just">
              <a:buFont typeface="Roboto Mono Medium"/>
              <a:buNone/>
            </a:pPr>
            <a:r>
              <a:rPr lang="es-ES" sz="1200" dirty="0"/>
              <a:t>La transformada de coseno discreta (DCT del inglés Discrete </a:t>
            </a:r>
            <a:r>
              <a:rPr lang="es-ES" sz="1200" dirty="0" err="1"/>
              <a:t>Cosine</a:t>
            </a:r>
            <a:r>
              <a:rPr lang="es-ES" sz="1200" dirty="0"/>
              <a:t> </a:t>
            </a:r>
            <a:r>
              <a:rPr lang="es-ES" sz="1200" dirty="0" err="1"/>
              <a:t>Transform</a:t>
            </a:r>
            <a:r>
              <a:rPr lang="es-ES" sz="1200" dirty="0"/>
              <a:t>) es una transformada basada en la Transformada de Fourier discreta, pero utilizando únicamente números reales.</a:t>
            </a:r>
          </a:p>
          <a:p>
            <a:pPr marL="0" indent="0" algn="just">
              <a:buFont typeface="Roboto Mono Medium"/>
              <a:buNone/>
            </a:pPr>
            <a:endParaRPr lang="es-ES" sz="1200" dirty="0"/>
          </a:p>
          <a:p>
            <a:pPr marL="0" indent="0" algn="just">
              <a:buFont typeface="Roboto Mono Medium"/>
              <a:buNone/>
            </a:pPr>
            <a:r>
              <a:rPr lang="es-ES" sz="1200" dirty="0"/>
              <a:t>La transformada de coseno discreta expresa una secuencia finita de varios puntos como resultado de la suma de distintas señales sinusoidales (con distintas frecuencias y amplitudes).</a:t>
            </a:r>
          </a:p>
          <a:p>
            <a:pPr marL="0" indent="0" algn="just">
              <a:buFont typeface="Roboto Mono Medium"/>
              <a:buNone/>
            </a:pPr>
            <a:endParaRPr lang="es-ES" sz="1200" dirty="0"/>
          </a:p>
          <a:p>
            <a:pPr marL="0" indent="0" algn="just">
              <a:buFont typeface="Roboto Mono Medium"/>
              <a:buNone/>
            </a:pPr>
            <a:r>
              <a:rPr lang="es-ES" sz="1200" dirty="0"/>
              <a:t>Como la transformada discreta de Fourier (abreviada, DFT) la DCT trabaja con una serie de números finitos, pero mientras la DCT solo trabaja con cosenos la DFT lo hace con exponenciales complejos.</a:t>
            </a:r>
          </a:p>
        </p:txBody>
      </p:sp>
      <p:pic>
        <p:nvPicPr>
          <p:cNvPr id="5" name="Imagen 4">
            <a:extLst>
              <a:ext uri="{FF2B5EF4-FFF2-40B4-BE49-F238E27FC236}">
                <a16:creationId xmlns:a16="http://schemas.microsoft.com/office/drawing/2014/main" id="{F27E9E8B-41C2-4528-86D4-4B1228C97FCD}"/>
              </a:ext>
            </a:extLst>
          </p:cNvPr>
          <p:cNvPicPr>
            <a:picLocks noChangeAspect="1"/>
          </p:cNvPicPr>
          <p:nvPr/>
        </p:nvPicPr>
        <p:blipFill>
          <a:blip r:embed="rId3"/>
          <a:stretch>
            <a:fillRect/>
          </a:stretch>
        </p:blipFill>
        <p:spPr>
          <a:xfrm>
            <a:off x="5067365" y="559302"/>
            <a:ext cx="3211853" cy="4024895"/>
          </a:xfrm>
          <a:prstGeom prst="rect">
            <a:avLst/>
          </a:prstGeom>
        </p:spPr>
      </p:pic>
    </p:spTree>
    <p:extLst>
      <p:ext uri="{BB962C8B-B14F-4D97-AF65-F5344CB8AC3E}">
        <p14:creationId xmlns:p14="http://schemas.microsoft.com/office/powerpoint/2010/main" val="1907114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22D34D-6C4F-460B-ADF3-54983CD9CFDC}"/>
              </a:ext>
            </a:extLst>
          </p:cNvPr>
          <p:cNvSpPr>
            <a:spLocks noGrp="1"/>
          </p:cNvSpPr>
          <p:nvPr>
            <p:ph type="title"/>
          </p:nvPr>
        </p:nvSpPr>
        <p:spPr>
          <a:xfrm>
            <a:off x="633348" y="382772"/>
            <a:ext cx="3868591" cy="901109"/>
          </a:xfrm>
        </p:spPr>
        <p:txBody>
          <a:bodyPr/>
          <a:lstStyle/>
          <a:p>
            <a:r>
              <a:rPr lang="es-ES" sz="2400" dirty="0"/>
              <a:t>Por qué  solo se usan los coeficientes del 2 al 13</a:t>
            </a:r>
            <a:endParaRPr lang="es-CO" sz="2400" dirty="0"/>
          </a:p>
        </p:txBody>
      </p:sp>
      <p:sp>
        <p:nvSpPr>
          <p:cNvPr id="6" name="Google Shape;220;p33">
            <a:extLst>
              <a:ext uri="{FF2B5EF4-FFF2-40B4-BE49-F238E27FC236}">
                <a16:creationId xmlns:a16="http://schemas.microsoft.com/office/drawing/2014/main" id="{A726972E-7E31-40BD-953B-D134475BD522}"/>
              </a:ext>
            </a:extLst>
          </p:cNvPr>
          <p:cNvSpPr txBox="1">
            <a:spLocks/>
          </p:cNvSpPr>
          <p:nvPr/>
        </p:nvSpPr>
        <p:spPr>
          <a:xfrm>
            <a:off x="633347" y="1027396"/>
            <a:ext cx="3868591" cy="3435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0" indent="0" algn="just">
              <a:buNone/>
            </a:pPr>
            <a:r>
              <a:rPr lang="es-ES" sz="1200" dirty="0"/>
              <a:t>El coeficiente estático de 13 dimensiones se compone de un coeficiente de energía unidimensional (F0) + un coeficiente </a:t>
            </a:r>
            <a:r>
              <a:rPr lang="es-ES" sz="1200" dirty="0" err="1"/>
              <a:t>dct</a:t>
            </a:r>
            <a:r>
              <a:rPr lang="es-ES" sz="1200" dirty="0"/>
              <a:t> de 12 dimensiones. El coeficiente de energía se puede utilizar para distinguir entre tramas de voz y tramas no vocales.</a:t>
            </a:r>
          </a:p>
          <a:p>
            <a:pPr marL="0" indent="0" algn="just">
              <a:buNone/>
            </a:pPr>
            <a:endParaRPr lang="es-ES" sz="1200" dirty="0"/>
          </a:p>
          <a:p>
            <a:pPr marL="0" indent="0" algn="just">
              <a:buNone/>
            </a:pPr>
            <a:r>
              <a:rPr lang="es-ES" sz="1200" dirty="0"/>
              <a:t>Aunque los coeficientes de orden superior representan niveles crecientes de detalles espectrales, según la tasa de muestreo y el método de estimación, entre 12 y 20 coeficientes </a:t>
            </a:r>
            <a:r>
              <a:rPr lang="es-ES" sz="1200" dirty="0" err="1"/>
              <a:t>cepstrales</a:t>
            </a:r>
            <a:r>
              <a:rPr lang="es-ES" sz="1200" dirty="0"/>
              <a:t> suelen ser óptimos para el análisis del habla. La selección de un gran número de coeficientes </a:t>
            </a:r>
            <a:r>
              <a:rPr lang="es-ES" sz="1200" dirty="0" err="1"/>
              <a:t>cepstrales</a:t>
            </a:r>
            <a:r>
              <a:rPr lang="es-ES" sz="1200" dirty="0"/>
              <a:t> da como resultado una mayor complejidad en los modelos. </a:t>
            </a:r>
            <a:endParaRPr lang="es-CO" sz="1200" dirty="0"/>
          </a:p>
          <a:p>
            <a:pPr marL="0" indent="0" algn="just">
              <a:buFont typeface="Roboto Mono Medium"/>
              <a:buNone/>
            </a:pPr>
            <a:endParaRPr lang="es-ES" sz="1200" dirty="0"/>
          </a:p>
        </p:txBody>
      </p:sp>
      <p:sp>
        <p:nvSpPr>
          <p:cNvPr id="8" name="CuadroTexto 7">
            <a:extLst>
              <a:ext uri="{FF2B5EF4-FFF2-40B4-BE49-F238E27FC236}">
                <a16:creationId xmlns:a16="http://schemas.microsoft.com/office/drawing/2014/main" id="{FC59D7BB-C7D1-4CA7-A818-9FEEB798AFCF}"/>
              </a:ext>
            </a:extLst>
          </p:cNvPr>
          <p:cNvSpPr txBox="1"/>
          <p:nvPr/>
        </p:nvSpPr>
        <p:spPr>
          <a:xfrm>
            <a:off x="4821154" y="627025"/>
            <a:ext cx="3689498" cy="3970318"/>
          </a:xfrm>
          <a:prstGeom prst="rect">
            <a:avLst/>
          </a:prstGeom>
          <a:noFill/>
        </p:spPr>
        <p:txBody>
          <a:bodyPr wrap="square">
            <a:spAutoFit/>
          </a:bodyPr>
          <a:lstStyle/>
          <a:p>
            <a:r>
              <a:rPr lang="es-CO" sz="1200" dirty="0">
                <a:solidFill>
                  <a:schemeClr val="dk2"/>
                </a:solidFill>
                <a:latin typeface="Roboto Mono Medium"/>
                <a:ea typeface="Roboto Mono Medium"/>
                <a:sym typeface="Roboto Mono Medium"/>
              </a:rPr>
              <a:t>En cuanto al número de coeficientes LPC hay una regla general: debes tomar n=(frecuencia de muestreo en kHz + 2). Si se utiliza un n más alto, se obtienen más detalles.</a:t>
            </a:r>
          </a:p>
          <a:p>
            <a:endParaRPr lang="es-CO" sz="1200" dirty="0">
              <a:solidFill>
                <a:schemeClr val="dk2"/>
              </a:solidFill>
              <a:latin typeface="Roboto Mono Medium"/>
              <a:ea typeface="Roboto Mono Medium"/>
              <a:sym typeface="Roboto Mono Medium"/>
            </a:endParaRPr>
          </a:p>
          <a:p>
            <a:endParaRPr lang="es-CO" sz="1200" dirty="0">
              <a:solidFill>
                <a:schemeClr val="dk2"/>
              </a:solidFill>
              <a:latin typeface="Roboto Mono Medium"/>
              <a:ea typeface="Roboto Mono Medium"/>
              <a:sym typeface="Roboto Mono Medium"/>
            </a:endParaRPr>
          </a:p>
          <a:p>
            <a:r>
              <a:rPr lang="es-ES" sz="1200" dirty="0">
                <a:solidFill>
                  <a:schemeClr val="dk2"/>
                </a:solidFill>
                <a:latin typeface="Roboto Mono Medium"/>
                <a:ea typeface="Roboto Mono Medium"/>
                <a:sym typeface="Roboto Mono Medium"/>
              </a:rPr>
              <a:t>Son coeficientes que en conjunto forman un MFC. Se derivan de un tipo de representación </a:t>
            </a:r>
            <a:r>
              <a:rPr lang="es-ES" sz="1200" dirty="0" err="1">
                <a:solidFill>
                  <a:schemeClr val="dk2"/>
                </a:solidFill>
                <a:latin typeface="Roboto Mono Medium"/>
                <a:ea typeface="Roboto Mono Medium"/>
                <a:sym typeface="Roboto Mono Medium"/>
              </a:rPr>
              <a:t>cepstral</a:t>
            </a:r>
            <a:r>
              <a:rPr lang="es-ES" sz="1200" dirty="0">
                <a:solidFill>
                  <a:schemeClr val="dk2"/>
                </a:solidFill>
                <a:latin typeface="Roboto Mono Medium"/>
                <a:ea typeface="Roboto Mono Medium"/>
                <a:sym typeface="Roboto Mono Medium"/>
              </a:rPr>
              <a:t> del clip de audio (un "espectro de un espectro" no lineal). La diferencia entre el </a:t>
            </a:r>
            <a:r>
              <a:rPr lang="es-ES" sz="1200" dirty="0" err="1">
                <a:solidFill>
                  <a:schemeClr val="dk2"/>
                </a:solidFill>
                <a:latin typeface="Roboto Mono Medium"/>
                <a:ea typeface="Roboto Mono Medium"/>
                <a:sym typeface="Roboto Mono Medium"/>
              </a:rPr>
              <a:t>cepstrum</a:t>
            </a:r>
            <a:r>
              <a:rPr lang="es-ES" sz="1200" dirty="0">
                <a:solidFill>
                  <a:schemeClr val="dk2"/>
                </a:solidFill>
                <a:latin typeface="Roboto Mono Medium"/>
                <a:ea typeface="Roboto Mono Medium"/>
                <a:sym typeface="Roboto Mono Medium"/>
              </a:rPr>
              <a:t> y el </a:t>
            </a:r>
            <a:r>
              <a:rPr lang="es-ES" sz="1200" dirty="0" err="1">
                <a:solidFill>
                  <a:schemeClr val="dk2"/>
                </a:solidFill>
                <a:latin typeface="Roboto Mono Medium"/>
                <a:ea typeface="Roboto Mono Medium"/>
                <a:sym typeface="Roboto Mono Medium"/>
              </a:rPr>
              <a:t>cepstrum</a:t>
            </a:r>
            <a:r>
              <a:rPr lang="es-ES" sz="1200" dirty="0">
                <a:solidFill>
                  <a:schemeClr val="dk2"/>
                </a:solidFill>
                <a:latin typeface="Roboto Mono Medium"/>
                <a:ea typeface="Roboto Mono Medium"/>
                <a:sym typeface="Roboto Mono Medium"/>
              </a:rPr>
              <a:t> de frecuencia </a:t>
            </a:r>
            <a:r>
              <a:rPr lang="es-ES" sz="1200" dirty="0" err="1">
                <a:solidFill>
                  <a:schemeClr val="dk2"/>
                </a:solidFill>
                <a:latin typeface="Roboto Mono Medium"/>
                <a:ea typeface="Roboto Mono Medium"/>
                <a:sym typeface="Roboto Mono Medium"/>
              </a:rPr>
              <a:t>mel</a:t>
            </a:r>
            <a:r>
              <a:rPr lang="es-ES" sz="1200" dirty="0">
                <a:solidFill>
                  <a:schemeClr val="dk2"/>
                </a:solidFill>
                <a:latin typeface="Roboto Mono Medium"/>
                <a:ea typeface="Roboto Mono Medium"/>
                <a:sym typeface="Roboto Mono Medium"/>
              </a:rPr>
              <a:t> es que en el MFC, las bandas de frecuencia están igualmente espaciadas en la escala </a:t>
            </a:r>
            <a:r>
              <a:rPr lang="es-ES" sz="1200" dirty="0" err="1">
                <a:solidFill>
                  <a:schemeClr val="dk2"/>
                </a:solidFill>
                <a:latin typeface="Roboto Mono Medium"/>
                <a:ea typeface="Roboto Mono Medium"/>
                <a:sym typeface="Roboto Mono Medium"/>
              </a:rPr>
              <a:t>mel</a:t>
            </a:r>
            <a:r>
              <a:rPr lang="es-ES" sz="1200" dirty="0">
                <a:solidFill>
                  <a:schemeClr val="dk2"/>
                </a:solidFill>
                <a:latin typeface="Roboto Mono Medium"/>
                <a:ea typeface="Roboto Mono Medium"/>
                <a:sym typeface="Roboto Mono Medium"/>
              </a:rPr>
              <a:t>, que se aproxima más a la respuesta del sistema auditivo humano que las bandas de frecuencia espaciadas linealmente utilizadas en el espectro normal. </a:t>
            </a:r>
            <a:endParaRPr lang="es-CO" sz="1200" dirty="0">
              <a:solidFill>
                <a:schemeClr val="dk2"/>
              </a:solidFill>
              <a:latin typeface="Roboto Mono Medium"/>
              <a:ea typeface="Roboto Mono Medium"/>
              <a:sym typeface="Roboto Mono Medium"/>
            </a:endParaRPr>
          </a:p>
          <a:p>
            <a:endParaRPr lang="es-CO" sz="1200" dirty="0">
              <a:solidFill>
                <a:schemeClr val="dk2"/>
              </a:solidFill>
              <a:latin typeface="Roboto Mono Medium"/>
              <a:ea typeface="Roboto Mono Medium"/>
              <a:sym typeface="Roboto Mono Medium"/>
            </a:endParaRPr>
          </a:p>
        </p:txBody>
      </p:sp>
      <p:sp>
        <p:nvSpPr>
          <p:cNvPr id="9" name="Título 2">
            <a:extLst>
              <a:ext uri="{FF2B5EF4-FFF2-40B4-BE49-F238E27FC236}">
                <a16:creationId xmlns:a16="http://schemas.microsoft.com/office/drawing/2014/main" id="{FFDF0776-C19D-4871-A5A8-ADF6ED62D175}"/>
              </a:ext>
            </a:extLst>
          </p:cNvPr>
          <p:cNvSpPr txBox="1">
            <a:spLocks/>
          </p:cNvSpPr>
          <p:nvPr/>
        </p:nvSpPr>
        <p:spPr>
          <a:xfrm>
            <a:off x="4821153" y="1562986"/>
            <a:ext cx="3868591" cy="901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s-ES" sz="2400" dirty="0"/>
              <a:t>Que coeficientes se usan</a:t>
            </a:r>
            <a:endParaRPr lang="es-CO" sz="2400" dirty="0"/>
          </a:p>
        </p:txBody>
      </p:sp>
    </p:spTree>
    <p:extLst>
      <p:ext uri="{BB962C8B-B14F-4D97-AF65-F5344CB8AC3E}">
        <p14:creationId xmlns:p14="http://schemas.microsoft.com/office/powerpoint/2010/main" val="1832037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131A2-15A8-4774-8E9D-9E2EDBC9255C}"/>
              </a:ext>
            </a:extLst>
          </p:cNvPr>
          <p:cNvSpPr>
            <a:spLocks noGrp="1"/>
          </p:cNvSpPr>
          <p:nvPr>
            <p:ph type="body" idx="1"/>
          </p:nvPr>
        </p:nvSpPr>
        <p:spPr>
          <a:xfrm>
            <a:off x="4906537" y="532641"/>
            <a:ext cx="3471746" cy="2270400"/>
          </a:xfrm>
        </p:spPr>
        <p:txBody>
          <a:bodyPr/>
          <a:lstStyle/>
          <a:p>
            <a:pPr marL="127000" indent="0">
              <a:buNone/>
            </a:pPr>
            <a:r>
              <a:rPr lang="es-CO"/>
              <a:t>https://docs.scipy.org/doc/scipy/reference/generated/scipy.fftpack.dct.html</a:t>
            </a:r>
            <a:endParaRPr lang="es-CO" dirty="0"/>
          </a:p>
        </p:txBody>
      </p:sp>
      <p:pic>
        <p:nvPicPr>
          <p:cNvPr id="5" name="Imagen 4">
            <a:extLst>
              <a:ext uri="{FF2B5EF4-FFF2-40B4-BE49-F238E27FC236}">
                <a16:creationId xmlns:a16="http://schemas.microsoft.com/office/drawing/2014/main" id="{2EFB8F9D-D6D7-456A-B3AC-D4BBB519500D}"/>
              </a:ext>
            </a:extLst>
          </p:cNvPr>
          <p:cNvPicPr>
            <a:picLocks noChangeAspect="1"/>
          </p:cNvPicPr>
          <p:nvPr/>
        </p:nvPicPr>
        <p:blipFill rotWithShape="1">
          <a:blip r:embed="rId2"/>
          <a:srcRect l="23902" t="23559" r="24553" b="23830"/>
          <a:stretch/>
        </p:blipFill>
        <p:spPr>
          <a:xfrm>
            <a:off x="644288" y="532641"/>
            <a:ext cx="3850888" cy="2441017"/>
          </a:xfrm>
          <a:prstGeom prst="rect">
            <a:avLst/>
          </a:prstGeom>
        </p:spPr>
      </p:pic>
    </p:spTree>
    <p:extLst>
      <p:ext uri="{BB962C8B-B14F-4D97-AF65-F5344CB8AC3E}">
        <p14:creationId xmlns:p14="http://schemas.microsoft.com/office/powerpoint/2010/main" val="1193382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985C4AD-0137-403F-9A3F-00E5268E68C2}"/>
              </a:ext>
            </a:extLst>
          </p:cNvPr>
          <p:cNvSpPr>
            <a:spLocks noGrp="1"/>
          </p:cNvSpPr>
          <p:nvPr>
            <p:ph type="title"/>
          </p:nvPr>
        </p:nvSpPr>
        <p:spPr>
          <a:xfrm>
            <a:off x="772632" y="711181"/>
            <a:ext cx="3416595" cy="572700"/>
          </a:xfrm>
        </p:spPr>
        <p:txBody>
          <a:bodyPr/>
          <a:lstStyle/>
          <a:p>
            <a:pPr algn="ctr"/>
            <a:r>
              <a:rPr lang="es-ES" dirty="0"/>
              <a:t>Liftering</a:t>
            </a:r>
            <a:endParaRPr lang="es-CO" dirty="0"/>
          </a:p>
        </p:txBody>
      </p:sp>
      <p:sp>
        <p:nvSpPr>
          <p:cNvPr id="5" name="CuadroTexto 4">
            <a:extLst>
              <a:ext uri="{FF2B5EF4-FFF2-40B4-BE49-F238E27FC236}">
                <a16:creationId xmlns:a16="http://schemas.microsoft.com/office/drawing/2014/main" id="{FD82F880-663B-4BB5-91BA-0CE8D01E588A}"/>
              </a:ext>
            </a:extLst>
          </p:cNvPr>
          <p:cNvSpPr txBox="1"/>
          <p:nvPr/>
        </p:nvSpPr>
        <p:spPr>
          <a:xfrm>
            <a:off x="684028" y="1283881"/>
            <a:ext cx="3817088" cy="1384995"/>
          </a:xfrm>
          <a:prstGeom prst="rect">
            <a:avLst/>
          </a:prstGeom>
          <a:noFill/>
        </p:spPr>
        <p:txBody>
          <a:bodyPr wrap="square">
            <a:spAutoFit/>
          </a:bodyPr>
          <a:lstStyle/>
          <a:p>
            <a:r>
              <a:rPr lang="es-CO" sz="1200" dirty="0">
                <a:solidFill>
                  <a:schemeClr val="dk2"/>
                </a:solidFill>
                <a:latin typeface="Roboto Mono Medium"/>
                <a:ea typeface="Roboto Mono Medium"/>
                <a:sym typeface="Roboto Mono Medium"/>
              </a:rPr>
              <a:t>Es aplicar un filtro ( </a:t>
            </a:r>
            <a:r>
              <a:rPr lang="es-CO" sz="1200" dirty="0" err="1">
                <a:solidFill>
                  <a:schemeClr val="dk2"/>
                </a:solidFill>
                <a:latin typeface="Roboto Mono Medium"/>
                <a:ea typeface="Roboto Mono Medium"/>
                <a:sym typeface="Roboto Mono Medium"/>
              </a:rPr>
              <a:t>cepstral</a:t>
            </a:r>
            <a:r>
              <a:rPr lang="es-CO" sz="1200" dirty="0">
                <a:solidFill>
                  <a:schemeClr val="dk2"/>
                </a:solidFill>
                <a:latin typeface="Roboto Mono Medium"/>
                <a:ea typeface="Roboto Mono Medium"/>
                <a:sym typeface="Roboto Mono Medium"/>
              </a:rPr>
              <a:t> </a:t>
            </a:r>
            <a:r>
              <a:rPr lang="es-CO" sz="1200" dirty="0" err="1">
                <a:solidFill>
                  <a:schemeClr val="dk2"/>
                </a:solidFill>
                <a:latin typeface="Roboto Mono Medium"/>
                <a:ea typeface="Roboto Mono Medium"/>
                <a:sym typeface="Roboto Mono Medium"/>
              </a:rPr>
              <a:t>filtering</a:t>
            </a:r>
            <a:r>
              <a:rPr lang="es-CO" sz="1200" dirty="0">
                <a:solidFill>
                  <a:schemeClr val="dk2"/>
                </a:solidFill>
                <a:latin typeface="Roboto Mono Medium"/>
                <a:ea typeface="Roboto Mono Medium"/>
                <a:sym typeface="Roboto Mono Medium"/>
              </a:rPr>
              <a:t> ) a los MFCC.</a:t>
            </a:r>
          </a:p>
          <a:p>
            <a:endParaRPr lang="es-CO" sz="1200" dirty="0">
              <a:solidFill>
                <a:schemeClr val="dk2"/>
              </a:solidFill>
              <a:latin typeface="Roboto Mono Medium"/>
              <a:ea typeface="Roboto Mono Medium"/>
              <a:sym typeface="Roboto Mono Medium"/>
            </a:endParaRPr>
          </a:p>
          <a:p>
            <a:r>
              <a:rPr lang="es-ES" sz="1200" dirty="0">
                <a:solidFill>
                  <a:schemeClr val="dk2"/>
                </a:solidFill>
                <a:latin typeface="Roboto Mono Medium"/>
                <a:ea typeface="Roboto Mono Medium"/>
                <a:sym typeface="Roboto Mono Medium"/>
              </a:rPr>
              <a:t> Implica el espectro de potencia en el cálculo, que es el cuadrado de la</a:t>
            </a:r>
          </a:p>
          <a:p>
            <a:r>
              <a:rPr lang="es-ES" sz="1200" dirty="0">
                <a:solidFill>
                  <a:schemeClr val="dk2"/>
                </a:solidFill>
                <a:latin typeface="Roboto Mono Medium"/>
                <a:ea typeface="Roboto Mono Medium"/>
                <a:sym typeface="Roboto Mono Medium"/>
              </a:rPr>
              <a:t>de la Transformada Rápida de Fourier (FFT)</a:t>
            </a:r>
            <a:endParaRPr lang="es-CO" sz="1200" dirty="0">
              <a:solidFill>
                <a:schemeClr val="dk2"/>
              </a:solidFill>
              <a:latin typeface="Roboto Mono Medium"/>
              <a:ea typeface="Roboto Mono Medium"/>
              <a:sym typeface="Roboto Mono Medium"/>
            </a:endParaRPr>
          </a:p>
        </p:txBody>
      </p:sp>
    </p:spTree>
    <p:extLst>
      <p:ext uri="{BB962C8B-B14F-4D97-AF65-F5344CB8AC3E}">
        <p14:creationId xmlns:p14="http://schemas.microsoft.com/office/powerpoint/2010/main" val="152877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idx="8"/>
          </p:nvPr>
        </p:nvSpPr>
        <p:spPr>
          <a:xfrm>
            <a:off x="520390" y="711180"/>
            <a:ext cx="3702205" cy="931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PREÉNFASIS</a:t>
            </a:r>
            <a:endParaRPr dirty="0"/>
          </a:p>
        </p:txBody>
      </p:sp>
      <p:sp>
        <p:nvSpPr>
          <p:cNvPr id="198" name="Google Shape;198;p31"/>
          <p:cNvSpPr txBox="1">
            <a:spLocks noGrp="1"/>
          </p:cNvSpPr>
          <p:nvPr>
            <p:ph type="subTitle" idx="1"/>
          </p:nvPr>
        </p:nvSpPr>
        <p:spPr>
          <a:xfrm>
            <a:off x="520390" y="1705232"/>
            <a:ext cx="3702205" cy="15583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000" dirty="0"/>
              <a:t>El preénfasis se refiere al proceso designado para aumentar, con una banda de frecuencias, la magnitud de algunas frecuencias (en general más altas) en comparación con la magnitud de otras frecuencias (en general más bajas) para mejorar la relación señal-ruido bajando las frecuencias durante la reproducción.</a:t>
            </a:r>
          </a:p>
          <a:p>
            <a:pPr marL="0" lvl="0" indent="0" algn="just" rtl="0">
              <a:spcBef>
                <a:spcPts val="0"/>
              </a:spcBef>
              <a:spcAft>
                <a:spcPts val="0"/>
              </a:spcAft>
              <a:buNone/>
            </a:pPr>
            <a:endParaRPr lang="es-ES" sz="1000" dirty="0"/>
          </a:p>
        </p:txBody>
      </p:sp>
      <p:sp>
        <p:nvSpPr>
          <p:cNvPr id="28" name="Google Shape;194;p31">
            <a:extLst>
              <a:ext uri="{FF2B5EF4-FFF2-40B4-BE49-F238E27FC236}">
                <a16:creationId xmlns:a16="http://schemas.microsoft.com/office/drawing/2014/main" id="{505E2AE5-DF7B-4B30-BBBB-C083367CEF3E}"/>
              </a:ext>
            </a:extLst>
          </p:cNvPr>
          <p:cNvSpPr txBox="1">
            <a:spLocks/>
          </p:cNvSpPr>
          <p:nvPr/>
        </p:nvSpPr>
        <p:spPr>
          <a:xfrm>
            <a:off x="4921405" y="711180"/>
            <a:ext cx="3702205" cy="931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s-ES" dirty="0"/>
              <a:t>FRAMING</a:t>
            </a:r>
            <a:endParaRPr lang="es-CO" dirty="0"/>
          </a:p>
        </p:txBody>
      </p:sp>
      <p:sp>
        <p:nvSpPr>
          <p:cNvPr id="29" name="Google Shape;198;p31">
            <a:extLst>
              <a:ext uri="{FF2B5EF4-FFF2-40B4-BE49-F238E27FC236}">
                <a16:creationId xmlns:a16="http://schemas.microsoft.com/office/drawing/2014/main" id="{657BFA2C-7FD5-4D40-9200-DBE625890328}"/>
              </a:ext>
            </a:extLst>
          </p:cNvPr>
          <p:cNvSpPr txBox="1">
            <a:spLocks/>
          </p:cNvSpPr>
          <p:nvPr/>
        </p:nvSpPr>
        <p:spPr>
          <a:xfrm>
            <a:off x="4921405" y="1705232"/>
            <a:ext cx="3702205" cy="2019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El proceso de segmentación de las muestras de voz, obtenidas de conversión analógica a digital (ADC) en un marco pequeño (En un frame) con la longitud dentro del rango de 20 a 40 milisegundos.</a:t>
            </a:r>
          </a:p>
          <a:p>
            <a:pPr marL="0" indent="0" algn="just"/>
            <a:endParaRPr lang="es-ES" sz="1000" dirty="0"/>
          </a:p>
          <a:p>
            <a:pPr marL="0" indent="0" algn="just"/>
            <a:r>
              <a:rPr lang="es-ES" sz="1000" dirty="0"/>
              <a:t>La voz la señal se divide en tramas de N muestras. Los frames adyacentes estando separados por M (M&lt;N). </a:t>
            </a:r>
          </a:p>
          <a:p>
            <a:pPr marL="0" indent="0" algn="just"/>
            <a:endParaRPr lang="es-ES" sz="1000" dirty="0"/>
          </a:p>
          <a:p>
            <a:pPr marL="0" indent="0" algn="just"/>
            <a:r>
              <a:rPr lang="es-ES" sz="1000" dirty="0"/>
              <a:t>Los valores típicos utilizados son M = 100y N= 256.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86A8E36-D8DD-43E3-8E7B-3A70A2019AC7}"/>
              </a:ext>
            </a:extLst>
          </p:cNvPr>
          <p:cNvSpPr txBox="1"/>
          <p:nvPr/>
        </p:nvSpPr>
        <p:spPr>
          <a:xfrm>
            <a:off x="773972" y="950302"/>
            <a:ext cx="3402981" cy="2862322"/>
          </a:xfrm>
          <a:prstGeom prst="rect">
            <a:avLst/>
          </a:prstGeom>
          <a:noFill/>
        </p:spPr>
        <p:txBody>
          <a:bodyPr wrap="square">
            <a:spAutoFit/>
          </a:bodyPr>
          <a:lstStyle/>
          <a:p>
            <a:pPr algn="just">
              <a:buClr>
                <a:schemeClr val="dk2"/>
              </a:buClr>
              <a:buSzPts val="1600"/>
            </a:pPr>
            <a:r>
              <a:rPr lang="es-ES" sz="1200" dirty="0">
                <a:solidFill>
                  <a:schemeClr val="dk2"/>
                </a:solidFill>
                <a:latin typeface="Roboto Mono Medium"/>
                <a:ea typeface="Roboto Mono Medium"/>
                <a:sym typeface="Roboto Mono Medium"/>
              </a:rPr>
              <a:t>Luego de tomar el logaritmo de todas las energías de cada frecuencia Mel</a:t>
            </a:r>
          </a:p>
          <a:p>
            <a:pPr algn="just">
              <a:buClr>
                <a:schemeClr val="dk2"/>
              </a:buClr>
              <a:buSzPts val="1600"/>
            </a:pPr>
            <a:endParaRPr lang="es-ES" sz="1200" dirty="0">
              <a:solidFill>
                <a:schemeClr val="dk2"/>
              </a:solidFill>
              <a:latin typeface="Roboto Mono Medium"/>
              <a:ea typeface="Roboto Mono Medium"/>
              <a:sym typeface="Roboto Mono Medium"/>
            </a:endParaRPr>
          </a:p>
          <a:p>
            <a:pPr algn="just">
              <a:buClr>
                <a:schemeClr val="dk2"/>
              </a:buClr>
              <a:buSzPts val="1600"/>
            </a:pPr>
            <a:r>
              <a:rPr lang="es-ES" sz="1200" dirty="0">
                <a:solidFill>
                  <a:schemeClr val="dk2"/>
                </a:solidFill>
                <a:latin typeface="Roboto Mono Medium"/>
                <a:ea typeface="Roboto Mono Medium"/>
                <a:sym typeface="Roboto Mono Medium"/>
              </a:rPr>
              <a:t>Buscamos aplicarle la transformada de coseno discreta (DCT) a estos logaritmos.</a:t>
            </a:r>
          </a:p>
          <a:p>
            <a:pPr algn="just">
              <a:buClr>
                <a:schemeClr val="dk2"/>
              </a:buClr>
              <a:buSzPts val="1600"/>
            </a:pPr>
            <a:endParaRPr lang="es-ES" sz="1200" dirty="0">
              <a:solidFill>
                <a:schemeClr val="dk2"/>
              </a:solidFill>
              <a:latin typeface="Roboto Mono Medium"/>
              <a:ea typeface="Roboto Mono Medium"/>
              <a:sym typeface="Roboto Mono Medium"/>
            </a:endParaRPr>
          </a:p>
          <a:p>
            <a:pPr algn="just">
              <a:buClr>
                <a:schemeClr val="dk2"/>
              </a:buClr>
              <a:buSzPts val="1600"/>
            </a:pPr>
            <a:r>
              <a:rPr lang="es-CO" altLang="es-CO" sz="1200" dirty="0">
                <a:solidFill>
                  <a:schemeClr val="dk2"/>
                </a:solidFill>
                <a:latin typeface="Roboto Mono Medium"/>
                <a:ea typeface="Roboto Mono Medium"/>
              </a:rPr>
              <a:t>N</a:t>
            </a:r>
            <a:r>
              <a:rPr lang="es-ES" altLang="es-CO" sz="1200" dirty="0" err="1">
                <a:solidFill>
                  <a:schemeClr val="dk2"/>
                </a:solidFill>
                <a:latin typeface="Roboto Mono Medium"/>
                <a:ea typeface="Roboto Mono Medium"/>
              </a:rPr>
              <a:t>ormalmente</a:t>
            </a:r>
            <a:r>
              <a:rPr lang="es-ES" altLang="es-CO" sz="1200" dirty="0">
                <a:solidFill>
                  <a:schemeClr val="dk2"/>
                </a:solidFill>
                <a:latin typeface="Roboto Mono Medium"/>
                <a:ea typeface="Roboto Mono Medium"/>
              </a:rPr>
              <a:t> para el reconocimiento automático de voz (ASR), los coeficientes </a:t>
            </a:r>
            <a:r>
              <a:rPr lang="es-ES" altLang="es-CO" sz="1200" dirty="0" err="1">
                <a:solidFill>
                  <a:schemeClr val="dk2"/>
                </a:solidFill>
                <a:latin typeface="Roboto Mono Medium"/>
                <a:ea typeface="Roboto Mono Medium"/>
              </a:rPr>
              <a:t>cepstrales</a:t>
            </a:r>
            <a:r>
              <a:rPr lang="es-ES" altLang="es-CO" sz="1200" dirty="0">
                <a:solidFill>
                  <a:schemeClr val="dk2"/>
                </a:solidFill>
                <a:latin typeface="Roboto Mono Medium"/>
                <a:ea typeface="Roboto Mono Medium"/>
              </a:rPr>
              <a:t> resultantes son de 2-13 se conservan y el resto se descarta;</a:t>
            </a:r>
          </a:p>
          <a:p>
            <a:pPr algn="just">
              <a:buClr>
                <a:schemeClr val="dk2"/>
              </a:buClr>
              <a:buSzPts val="1600"/>
            </a:pPr>
            <a:endParaRPr lang="es-ES" altLang="es-CO" sz="1200" dirty="0">
              <a:solidFill>
                <a:schemeClr val="dk2"/>
              </a:solidFill>
              <a:latin typeface="Roboto Mono Medium"/>
              <a:ea typeface="Roboto Mono Medium"/>
            </a:endParaRPr>
          </a:p>
          <a:p>
            <a:pPr algn="just">
              <a:buClr>
                <a:schemeClr val="dk2"/>
              </a:buClr>
              <a:buSzPts val="1600"/>
            </a:pPr>
            <a:r>
              <a:rPr lang="es-ES" altLang="es-CO" sz="1200" dirty="0" err="1">
                <a:solidFill>
                  <a:schemeClr val="dk2"/>
                </a:solidFill>
                <a:latin typeface="Roboto Mono Medium"/>
                <a:ea typeface="Roboto Mono Medium"/>
              </a:rPr>
              <a:t>num_ceps</a:t>
            </a:r>
            <a:r>
              <a:rPr lang="es-ES" altLang="es-CO" sz="1200" dirty="0">
                <a:solidFill>
                  <a:schemeClr val="dk2"/>
                </a:solidFill>
                <a:latin typeface="Roboto Mono Medium"/>
                <a:ea typeface="Roboto Mono Medium"/>
              </a:rPr>
              <a:t> = 12. </a:t>
            </a:r>
            <a:endParaRPr lang="es-ES" sz="1200" dirty="0">
              <a:solidFill>
                <a:schemeClr val="dk2"/>
              </a:solidFill>
              <a:latin typeface="Roboto Mono Medium"/>
              <a:ea typeface="Roboto Mono Medium"/>
              <a:sym typeface="Roboto Mono Medium"/>
            </a:endParaRPr>
          </a:p>
        </p:txBody>
      </p:sp>
      <p:sp>
        <p:nvSpPr>
          <p:cNvPr id="7" name="Google Shape;220;p33">
            <a:extLst>
              <a:ext uri="{FF2B5EF4-FFF2-40B4-BE49-F238E27FC236}">
                <a16:creationId xmlns:a16="http://schemas.microsoft.com/office/drawing/2014/main" id="{CA7A77FC-38BC-41E9-BDE2-A867AB4B0E30}"/>
              </a:ext>
            </a:extLst>
          </p:cNvPr>
          <p:cNvSpPr txBox="1">
            <a:spLocks/>
          </p:cNvSpPr>
          <p:nvPr/>
        </p:nvSpPr>
        <p:spPr>
          <a:xfrm>
            <a:off x="4807594" y="950302"/>
            <a:ext cx="3868591" cy="12819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1pPr>
            <a:lvl2pPr marL="914400" marR="0" lvl="1"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2pPr>
            <a:lvl3pPr marL="1371600" marR="0" lvl="2"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3pPr>
            <a:lvl4pPr marL="1828800" marR="0" lvl="3"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4pPr>
            <a:lvl5pPr marL="2286000" marR="0" lvl="4"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5pPr>
            <a:lvl6pPr marL="2743200" marR="0" lvl="5"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6pPr>
            <a:lvl7pPr marL="3200400" marR="0" lvl="6"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7pPr>
            <a:lvl8pPr marL="3657600" marR="0" lvl="7" indent="-330200" algn="l" rtl="0">
              <a:lnSpc>
                <a:spcPct val="100000"/>
              </a:lnSpc>
              <a:spcBef>
                <a:spcPts val="1600"/>
              </a:spcBef>
              <a:spcAft>
                <a:spcPts val="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8pPr>
            <a:lvl9pPr marL="4114800" marR="0" lvl="8" indent="-330200" algn="l" rtl="0">
              <a:lnSpc>
                <a:spcPct val="100000"/>
              </a:lnSpc>
              <a:spcBef>
                <a:spcPts val="1600"/>
              </a:spcBef>
              <a:spcAft>
                <a:spcPts val="1600"/>
              </a:spcAft>
              <a:buClr>
                <a:schemeClr val="dk2"/>
              </a:buClr>
              <a:buSzPts val="1600"/>
              <a:buFont typeface="Roboto Mono Medium"/>
              <a:buChar char="■"/>
              <a:defRPr sz="1600" b="0" i="0" u="none" strike="noStrike" cap="none">
                <a:solidFill>
                  <a:schemeClr val="dk2"/>
                </a:solidFill>
                <a:latin typeface="Roboto Mono Medium"/>
                <a:ea typeface="Roboto Mono Medium"/>
                <a:cs typeface="Roboto Mono Medium"/>
                <a:sym typeface="Roboto Mono Medium"/>
              </a:defRPr>
            </a:lvl9pPr>
          </a:lstStyle>
          <a:p>
            <a:pPr marL="127000" indent="0">
              <a:buNone/>
            </a:pPr>
            <a:r>
              <a:rPr lang="es-ES" altLang="es-CO" sz="1200" dirty="0">
                <a:cs typeface="Arial"/>
                <a:sym typeface="Arial"/>
              </a:rPr>
              <a:t>Las razones para descartar los otros coeficientes, es que representan cambios rápidos en los coeficientes del banco de filtros y estos detalles finos no contribuyen al reconocimiento automático de voz (ASR). </a:t>
            </a:r>
            <a:endParaRPr lang="es-ES" sz="1200" dirty="0">
              <a:cs typeface="Arial"/>
            </a:endParaRPr>
          </a:p>
          <a:p>
            <a:pPr marL="127000" indent="0" algn="l">
              <a:buNone/>
            </a:pPr>
            <a:endParaRPr lang="es-ES" sz="1400" b="0" i="0" dirty="0">
              <a:solidFill>
                <a:srgbClr val="000000"/>
              </a:solidFill>
              <a:effectLst/>
              <a:latin typeface="ff1"/>
            </a:endParaRPr>
          </a:p>
          <a:p>
            <a:pPr marL="127000" indent="0" algn="l">
              <a:buNone/>
            </a:pPr>
            <a:endParaRPr lang="es-ES" sz="1400" b="0" i="0" dirty="0">
              <a:solidFill>
                <a:srgbClr val="000000"/>
              </a:solidFill>
              <a:effectLst/>
              <a:latin typeface="ff1"/>
            </a:endParaRPr>
          </a:p>
          <a:p>
            <a:pPr marL="0" indent="0" algn="just">
              <a:buFont typeface="Roboto Mono Medium"/>
              <a:buNone/>
            </a:pPr>
            <a:endParaRPr lang="es-ES" sz="1200" dirty="0"/>
          </a:p>
        </p:txBody>
      </p:sp>
    </p:spTree>
    <p:extLst>
      <p:ext uri="{BB962C8B-B14F-4D97-AF65-F5344CB8AC3E}">
        <p14:creationId xmlns:p14="http://schemas.microsoft.com/office/powerpoint/2010/main" val="2571851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1;p33">
            <a:extLst>
              <a:ext uri="{FF2B5EF4-FFF2-40B4-BE49-F238E27FC236}">
                <a16:creationId xmlns:a16="http://schemas.microsoft.com/office/drawing/2014/main" id="{670BDAFF-5034-48D0-A219-77FA78CB8729}"/>
              </a:ext>
            </a:extLst>
          </p:cNvPr>
          <p:cNvSpPr txBox="1">
            <a:spLocks/>
          </p:cNvSpPr>
          <p:nvPr/>
        </p:nvSpPr>
        <p:spPr>
          <a:xfrm>
            <a:off x="754835" y="495591"/>
            <a:ext cx="3427141" cy="461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s-ES" dirty="0"/>
              <a:t>Cepstrum</a:t>
            </a:r>
            <a:endParaRPr lang="es-CO" dirty="0"/>
          </a:p>
        </p:txBody>
      </p:sp>
      <p:sp>
        <p:nvSpPr>
          <p:cNvPr id="3" name="CuadroTexto 2">
            <a:extLst>
              <a:ext uri="{FF2B5EF4-FFF2-40B4-BE49-F238E27FC236}">
                <a16:creationId xmlns:a16="http://schemas.microsoft.com/office/drawing/2014/main" id="{50CADC1D-CEF6-48A5-B5B9-F1C16F67DC6A}"/>
              </a:ext>
            </a:extLst>
          </p:cNvPr>
          <p:cNvSpPr txBox="1"/>
          <p:nvPr/>
        </p:nvSpPr>
        <p:spPr>
          <a:xfrm>
            <a:off x="773972" y="950302"/>
            <a:ext cx="3402981" cy="1569660"/>
          </a:xfrm>
          <a:prstGeom prst="rect">
            <a:avLst/>
          </a:prstGeom>
          <a:noFill/>
        </p:spPr>
        <p:txBody>
          <a:bodyPr wrap="square">
            <a:spAutoFit/>
          </a:bodyPr>
          <a:lstStyle/>
          <a:p>
            <a:pPr algn="just">
              <a:buClr>
                <a:schemeClr val="dk2"/>
              </a:buClr>
              <a:buSzPts val="1600"/>
            </a:pPr>
            <a:r>
              <a:rPr lang="es-ES" sz="1200" dirty="0">
                <a:solidFill>
                  <a:schemeClr val="dk2"/>
                </a:solidFill>
                <a:latin typeface="Roboto Mono Medium"/>
                <a:ea typeface="Roboto Mono Medium"/>
                <a:sym typeface="Roboto Mono Medium"/>
              </a:rPr>
              <a:t>El </a:t>
            </a:r>
            <a:r>
              <a:rPr lang="es-ES" sz="1200" dirty="0" err="1">
                <a:solidFill>
                  <a:schemeClr val="dk2"/>
                </a:solidFill>
                <a:latin typeface="Roboto Mono Medium"/>
                <a:ea typeface="Roboto Mono Medium"/>
                <a:sym typeface="Roboto Mono Medium"/>
              </a:rPr>
              <a:t>cepstrum</a:t>
            </a:r>
            <a:r>
              <a:rPr lang="es-ES" sz="1200" dirty="0">
                <a:solidFill>
                  <a:schemeClr val="dk2"/>
                </a:solidFill>
                <a:latin typeface="Roboto Mono Medium"/>
                <a:ea typeface="Roboto Mono Medium"/>
                <a:sym typeface="Roboto Mono Medium"/>
              </a:rPr>
              <a:t> de una señal es el resultado de calcular la transformada de Fourier inversa del espectro de la señal estudiada en escala logarítmica (dB). El </a:t>
            </a:r>
            <a:r>
              <a:rPr lang="es-ES" sz="1200" dirty="0" err="1">
                <a:solidFill>
                  <a:schemeClr val="dk2"/>
                </a:solidFill>
                <a:latin typeface="Roboto Mono Medium"/>
                <a:ea typeface="Roboto Mono Medium"/>
                <a:sym typeface="Roboto Mono Medium"/>
              </a:rPr>
              <a:t>cepstrum</a:t>
            </a:r>
            <a:r>
              <a:rPr lang="es-ES" sz="1200" dirty="0">
                <a:solidFill>
                  <a:schemeClr val="dk2"/>
                </a:solidFill>
                <a:latin typeface="Roboto Mono Medium"/>
                <a:ea typeface="Roboto Mono Medium"/>
                <a:sym typeface="Roboto Mono Medium"/>
              </a:rPr>
              <a:t> es complejo y, por tanto, tiene su parte real y su parte imaginaria.</a:t>
            </a:r>
          </a:p>
        </p:txBody>
      </p:sp>
      <p:sp>
        <p:nvSpPr>
          <p:cNvPr id="4" name="Google Shape;221;p33">
            <a:extLst>
              <a:ext uri="{FF2B5EF4-FFF2-40B4-BE49-F238E27FC236}">
                <a16:creationId xmlns:a16="http://schemas.microsoft.com/office/drawing/2014/main" id="{EE419AAE-BC65-4D63-8723-EBF85A13E5B3}"/>
              </a:ext>
            </a:extLst>
          </p:cNvPr>
          <p:cNvSpPr txBox="1">
            <a:spLocks/>
          </p:cNvSpPr>
          <p:nvPr/>
        </p:nvSpPr>
        <p:spPr>
          <a:xfrm>
            <a:off x="761891" y="2392869"/>
            <a:ext cx="3427141" cy="461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s-ES" dirty="0"/>
              <a:t>MFCC</a:t>
            </a:r>
            <a:endParaRPr lang="es-CO" dirty="0"/>
          </a:p>
        </p:txBody>
      </p:sp>
      <p:sp>
        <p:nvSpPr>
          <p:cNvPr id="5" name="CuadroTexto 4">
            <a:extLst>
              <a:ext uri="{FF2B5EF4-FFF2-40B4-BE49-F238E27FC236}">
                <a16:creationId xmlns:a16="http://schemas.microsoft.com/office/drawing/2014/main" id="{9DCDC0CE-9B49-4116-A54D-AC5A0390BE90}"/>
              </a:ext>
            </a:extLst>
          </p:cNvPr>
          <p:cNvSpPr txBox="1"/>
          <p:nvPr/>
        </p:nvSpPr>
        <p:spPr>
          <a:xfrm>
            <a:off x="773972" y="2875436"/>
            <a:ext cx="3402981" cy="1938992"/>
          </a:xfrm>
          <a:prstGeom prst="rect">
            <a:avLst/>
          </a:prstGeom>
          <a:noFill/>
        </p:spPr>
        <p:txBody>
          <a:bodyPr wrap="square">
            <a:spAutoFit/>
          </a:bodyPr>
          <a:lstStyle/>
          <a:p>
            <a:pPr algn="just">
              <a:buClr>
                <a:schemeClr val="dk2"/>
              </a:buClr>
              <a:buSzPts val="1600"/>
            </a:pPr>
            <a:r>
              <a:rPr lang="es-ES" sz="1200" dirty="0">
                <a:solidFill>
                  <a:schemeClr val="dk2"/>
                </a:solidFill>
                <a:latin typeface="Roboto Mono Medium"/>
                <a:ea typeface="Roboto Mono Medium"/>
              </a:rPr>
              <a:t>Los MFCC (Coeficientes </a:t>
            </a:r>
            <a:r>
              <a:rPr lang="es-ES" sz="1200" dirty="0" err="1">
                <a:solidFill>
                  <a:schemeClr val="dk2"/>
                </a:solidFill>
                <a:latin typeface="Roboto Mono Medium"/>
                <a:ea typeface="Roboto Mono Medium"/>
              </a:rPr>
              <a:t>Cepstrales</a:t>
            </a:r>
            <a:r>
              <a:rPr lang="es-ES" sz="1200" dirty="0">
                <a:solidFill>
                  <a:schemeClr val="dk2"/>
                </a:solidFill>
                <a:latin typeface="Roboto Mono Medium"/>
                <a:ea typeface="Roboto Mono Medium"/>
              </a:rPr>
              <a:t> de las frecuencias de Mel – Mel </a:t>
            </a:r>
            <a:r>
              <a:rPr lang="es-ES" sz="1200" dirty="0" err="1">
                <a:solidFill>
                  <a:schemeClr val="dk2"/>
                </a:solidFill>
                <a:latin typeface="Roboto Mono Medium"/>
                <a:ea typeface="Roboto Mono Medium"/>
              </a:rPr>
              <a:t>Frequency</a:t>
            </a:r>
            <a:r>
              <a:rPr lang="es-ES" sz="1200" dirty="0">
                <a:solidFill>
                  <a:schemeClr val="dk2"/>
                </a:solidFill>
                <a:latin typeface="Roboto Mono Medium"/>
                <a:ea typeface="Roboto Mono Medium"/>
              </a:rPr>
              <a:t> </a:t>
            </a:r>
            <a:r>
              <a:rPr lang="es-ES" sz="1200" dirty="0" err="1">
                <a:solidFill>
                  <a:schemeClr val="dk2"/>
                </a:solidFill>
                <a:latin typeface="Roboto Mono Medium"/>
                <a:ea typeface="Roboto Mono Medium"/>
              </a:rPr>
              <a:t>Cepstral</a:t>
            </a:r>
            <a:r>
              <a:rPr lang="es-ES" sz="1200" dirty="0">
                <a:solidFill>
                  <a:schemeClr val="dk2"/>
                </a:solidFill>
                <a:latin typeface="Roboto Mono Medium"/>
                <a:ea typeface="Roboto Mono Medium"/>
              </a:rPr>
              <a:t> </a:t>
            </a:r>
            <a:r>
              <a:rPr lang="es-ES" sz="1200" dirty="0" err="1">
                <a:solidFill>
                  <a:schemeClr val="dk2"/>
                </a:solidFill>
                <a:latin typeface="Roboto Mono Medium"/>
                <a:ea typeface="Roboto Mono Medium"/>
              </a:rPr>
              <a:t>Coefficients</a:t>
            </a:r>
            <a:r>
              <a:rPr lang="es-ES" sz="1200" dirty="0">
                <a:solidFill>
                  <a:schemeClr val="dk2"/>
                </a:solidFill>
                <a:latin typeface="Roboto Mono Medium"/>
                <a:ea typeface="Roboto Mono Medium"/>
              </a:rPr>
              <a:t>) son coeficientes para la representación del habla basados en la percepción auditiva humana. Los MFCC muestran las características locales de la señal de voz asociadas al tracto vocal</a:t>
            </a:r>
            <a:endParaRPr lang="es-ES" sz="1200" dirty="0">
              <a:solidFill>
                <a:schemeClr val="dk2"/>
              </a:solidFill>
              <a:latin typeface="Roboto Mono Medium"/>
              <a:ea typeface="Roboto Mono Medium"/>
              <a:sym typeface="Roboto Mono Medium"/>
            </a:endParaRPr>
          </a:p>
        </p:txBody>
      </p:sp>
    </p:spTree>
    <p:extLst>
      <p:ext uri="{BB962C8B-B14F-4D97-AF65-F5344CB8AC3E}">
        <p14:creationId xmlns:p14="http://schemas.microsoft.com/office/powerpoint/2010/main" val="50956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4" name="Google Shape;194;p31">
            <a:extLst>
              <a:ext uri="{FF2B5EF4-FFF2-40B4-BE49-F238E27FC236}">
                <a16:creationId xmlns:a16="http://schemas.microsoft.com/office/drawing/2014/main" id="{D1203D20-B0F5-40CE-A9E6-583BF4F38EF7}"/>
              </a:ext>
            </a:extLst>
          </p:cNvPr>
          <p:cNvSpPr txBox="1">
            <a:spLocks/>
          </p:cNvSpPr>
          <p:nvPr/>
        </p:nvSpPr>
        <p:spPr>
          <a:xfrm>
            <a:off x="520390" y="416233"/>
            <a:ext cx="3702205" cy="931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sv-SE" dirty="0"/>
              <a:t>DELTA ENERGY Y DELTA SPECTRUM</a:t>
            </a:r>
            <a:endParaRPr lang="es-CO" dirty="0"/>
          </a:p>
        </p:txBody>
      </p:sp>
      <p:sp>
        <p:nvSpPr>
          <p:cNvPr id="15" name="Google Shape;198;p31">
            <a:extLst>
              <a:ext uri="{FF2B5EF4-FFF2-40B4-BE49-F238E27FC236}">
                <a16:creationId xmlns:a16="http://schemas.microsoft.com/office/drawing/2014/main" id="{85ED60E2-3E66-4FAB-B6CB-2562B5793282}"/>
              </a:ext>
            </a:extLst>
          </p:cNvPr>
          <p:cNvSpPr txBox="1">
            <a:spLocks/>
          </p:cNvSpPr>
          <p:nvPr/>
        </p:nvSpPr>
        <p:spPr>
          <a:xfrm>
            <a:off x="587298" y="1067265"/>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La energía se correlaciona con la identidad del teléfono y es una pista útil para la detección del teléfono. La energía en un fotograma para una señal x en una ventana desde la muestra de tiempo t1 hasta la muestra de tiempo t2, se representa en la ecuación siguiente:</a:t>
            </a:r>
          </a:p>
        </p:txBody>
      </p:sp>
      <p:pic>
        <p:nvPicPr>
          <p:cNvPr id="5" name="Imagen 4">
            <a:extLst>
              <a:ext uri="{FF2B5EF4-FFF2-40B4-BE49-F238E27FC236}">
                <a16:creationId xmlns:a16="http://schemas.microsoft.com/office/drawing/2014/main" id="{4C9EE991-C2FA-42C5-87A5-65C9C1208ACD}"/>
              </a:ext>
            </a:extLst>
          </p:cNvPr>
          <p:cNvPicPr>
            <a:picLocks noChangeAspect="1"/>
          </p:cNvPicPr>
          <p:nvPr/>
        </p:nvPicPr>
        <p:blipFill rotWithShape="1">
          <a:blip r:embed="rId3"/>
          <a:srcRect l="19512" t="58392" r="69431" b="37416"/>
          <a:stretch/>
        </p:blipFill>
        <p:spPr>
          <a:xfrm>
            <a:off x="1576037" y="2132206"/>
            <a:ext cx="1429409" cy="304800"/>
          </a:xfrm>
          <a:prstGeom prst="rect">
            <a:avLst/>
          </a:prstGeom>
        </p:spPr>
      </p:pic>
      <p:sp>
        <p:nvSpPr>
          <p:cNvPr id="11" name="Google Shape;198;p31">
            <a:extLst>
              <a:ext uri="{FF2B5EF4-FFF2-40B4-BE49-F238E27FC236}">
                <a16:creationId xmlns:a16="http://schemas.microsoft.com/office/drawing/2014/main" id="{B1FDCDB7-5F64-43DB-95B5-F0C85A0CCE88}"/>
              </a:ext>
            </a:extLst>
          </p:cNvPr>
          <p:cNvSpPr txBox="1">
            <a:spLocks/>
          </p:cNvSpPr>
          <p:nvPr/>
        </p:nvSpPr>
        <p:spPr>
          <a:xfrm>
            <a:off x="587297" y="2437006"/>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Además, la señal del habla no es constante de un fotograma a otro. Este es el hecho importante de la señal del habla y los cambios de los fotogramas, como la pendiente de un formante en sus transiciones, o la naturaleza del cambio de un cierre de parada a una ráfaga de parada, pueden proporcionar una pista útil para la identidad del teléfono.</a:t>
            </a:r>
          </a:p>
        </p:txBody>
      </p:sp>
      <p:sp>
        <p:nvSpPr>
          <p:cNvPr id="12" name="Google Shape;198;p31">
            <a:extLst>
              <a:ext uri="{FF2B5EF4-FFF2-40B4-BE49-F238E27FC236}">
                <a16:creationId xmlns:a16="http://schemas.microsoft.com/office/drawing/2014/main" id="{1B7CE1D3-D286-4209-962E-1A8FB8677646}"/>
              </a:ext>
            </a:extLst>
          </p:cNvPr>
          <p:cNvSpPr txBox="1">
            <a:spLocks/>
          </p:cNvSpPr>
          <p:nvPr/>
        </p:nvSpPr>
        <p:spPr>
          <a:xfrm>
            <a:off x="587296" y="3829601"/>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Por esta razón, también añadimos características relacionadas con el cambio de las características </a:t>
            </a:r>
            <a:r>
              <a:rPr lang="es-ES" sz="1000" dirty="0" err="1"/>
              <a:t>cepstrales</a:t>
            </a:r>
            <a:r>
              <a:rPr lang="es-ES" sz="1000" dirty="0"/>
              <a:t> a lo largo del tiempo. </a:t>
            </a:r>
          </a:p>
        </p:txBody>
      </p:sp>
      <p:sp>
        <p:nvSpPr>
          <p:cNvPr id="13" name="Google Shape;198;p31">
            <a:extLst>
              <a:ext uri="{FF2B5EF4-FFF2-40B4-BE49-F238E27FC236}">
                <a16:creationId xmlns:a16="http://schemas.microsoft.com/office/drawing/2014/main" id="{C01FCD07-4355-4C48-9883-F107C1943F2E}"/>
              </a:ext>
            </a:extLst>
          </p:cNvPr>
          <p:cNvSpPr txBox="1">
            <a:spLocks/>
          </p:cNvSpPr>
          <p:nvPr/>
        </p:nvSpPr>
        <p:spPr>
          <a:xfrm>
            <a:off x="4921404" y="1347998"/>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Cada una de las 13 características delta representa el cambio entre fotogramas en la característica </a:t>
            </a:r>
            <a:r>
              <a:rPr lang="es-ES" sz="1000" dirty="0" err="1"/>
              <a:t>cepstral</a:t>
            </a:r>
            <a:r>
              <a:rPr lang="es-ES" sz="1000" dirty="0"/>
              <a:t>/energética correspondiente, mientras que cada una de las 13 características delta doble representa el cambio entre fotogramas en las características delta correspondientes. Una forma sencilla de calcular los deltas sería simplemente calcular la diferencia entre fotogramas; así, el valor delta d(t) para un valor </a:t>
            </a:r>
            <a:r>
              <a:rPr lang="es-ES" sz="1000" dirty="0" err="1"/>
              <a:t>cepstral</a:t>
            </a:r>
            <a:r>
              <a:rPr lang="es-ES" sz="1000" dirty="0"/>
              <a:t> particular c(t) en el tiempo t puede estimarse como:</a:t>
            </a:r>
          </a:p>
        </p:txBody>
      </p:sp>
      <p:sp>
        <p:nvSpPr>
          <p:cNvPr id="16" name="Google Shape;198;p31">
            <a:extLst>
              <a:ext uri="{FF2B5EF4-FFF2-40B4-BE49-F238E27FC236}">
                <a16:creationId xmlns:a16="http://schemas.microsoft.com/office/drawing/2014/main" id="{DCC049AA-6D06-4DF9-BCA0-D9C1A16A553D}"/>
              </a:ext>
            </a:extLst>
          </p:cNvPr>
          <p:cNvSpPr txBox="1">
            <a:spLocks/>
          </p:cNvSpPr>
          <p:nvPr/>
        </p:nvSpPr>
        <p:spPr>
          <a:xfrm>
            <a:off x="4921405" y="3361303"/>
            <a:ext cx="3702205" cy="913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Cada una de las 13 características delta representa el cambio entre fotogramas en la característica </a:t>
            </a:r>
            <a:r>
              <a:rPr lang="es-ES" sz="1000" dirty="0" err="1"/>
              <a:t>cepstral</a:t>
            </a:r>
            <a:r>
              <a:rPr lang="es-ES" sz="1000" dirty="0"/>
              <a:t> o de energía correspondiente de la ecuación (8), mientras que cada una de las 39 características delta dobles representa el cambio entre fotogramas en las características delta correspondientes.</a:t>
            </a:r>
          </a:p>
        </p:txBody>
      </p:sp>
      <p:sp>
        <p:nvSpPr>
          <p:cNvPr id="17" name="Google Shape;198;p31">
            <a:extLst>
              <a:ext uri="{FF2B5EF4-FFF2-40B4-BE49-F238E27FC236}">
                <a16:creationId xmlns:a16="http://schemas.microsoft.com/office/drawing/2014/main" id="{9F4F78EE-A5C0-4743-95C7-BB6FAFB2BBF5}"/>
              </a:ext>
            </a:extLst>
          </p:cNvPr>
          <p:cNvSpPr txBox="1">
            <a:spLocks/>
          </p:cNvSpPr>
          <p:nvPr/>
        </p:nvSpPr>
        <p:spPr>
          <a:xfrm>
            <a:off x="4921407" y="303639"/>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En esta investigación, añadimos para cada una de las 13 características (12 características </a:t>
            </a:r>
            <a:r>
              <a:rPr lang="es-ES" sz="1000" dirty="0" err="1"/>
              <a:t>cepstrales</a:t>
            </a:r>
            <a:r>
              <a:rPr lang="es-ES" sz="1000" dirty="0"/>
              <a:t> más la energía) una característica delta o de velocidad, y una característica doble delta o de aceleración [12].</a:t>
            </a:r>
          </a:p>
        </p:txBody>
      </p:sp>
    </p:spTree>
    <p:extLst>
      <p:ext uri="{BB962C8B-B14F-4D97-AF65-F5344CB8AC3E}">
        <p14:creationId xmlns:p14="http://schemas.microsoft.com/office/powerpoint/2010/main" val="4260154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922399" y="3538629"/>
            <a:ext cx="3790053" cy="9353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https://www.kaggle.com/ilyamich/mfcc-implementation-and-tutorial</a:t>
            </a:r>
            <a:endParaRPr dirty="0"/>
          </a:p>
        </p:txBody>
      </p:sp>
      <p:sp>
        <p:nvSpPr>
          <p:cNvPr id="234" name="Google Shape;234;p34"/>
          <p:cNvSpPr txBox="1">
            <a:spLocks noGrp="1"/>
          </p:cNvSpPr>
          <p:nvPr>
            <p:ph type="subTitle" idx="1"/>
          </p:nvPr>
        </p:nvSpPr>
        <p:spPr>
          <a:xfrm>
            <a:off x="1922400" y="1269487"/>
            <a:ext cx="3439500" cy="21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 implemetanción del </a:t>
            </a:r>
            <a:r>
              <a:rPr lang="en-US" dirty="0"/>
              <a:t>Block Diagram of the computation steps of MFCC.</a:t>
            </a:r>
            <a:endParaRPr dirty="0"/>
          </a:p>
        </p:txBody>
      </p:sp>
      <p:pic>
        <p:nvPicPr>
          <p:cNvPr id="235" name="Google Shape;235;p34"/>
          <p:cNvPicPr preferRelativeResize="0"/>
          <p:nvPr/>
        </p:nvPicPr>
        <p:blipFill>
          <a:blip r:embed="rId3">
            <a:alphaModFix/>
          </a:blip>
          <a:stretch>
            <a:fillRect/>
          </a:stretch>
        </p:blipFill>
        <p:spPr>
          <a:xfrm rot="-695460">
            <a:off x="5811775" y="2292778"/>
            <a:ext cx="1796100" cy="2099898"/>
          </a:xfrm>
          <a:prstGeom prst="rect">
            <a:avLst/>
          </a:prstGeom>
          <a:noFill/>
          <a:ln>
            <a:noFill/>
          </a:ln>
          <a:effectLst>
            <a:outerShdw blurRad="57150" dist="19050" dir="5400000" algn="bl" rotWithShape="0">
              <a:srgbClr val="000000">
                <a:alpha val="50000"/>
              </a:srgbClr>
            </a:outerShdw>
          </a:effectLst>
        </p:spPr>
      </p:pic>
      <p:grpSp>
        <p:nvGrpSpPr>
          <p:cNvPr id="236" name="Google Shape;236;p34"/>
          <p:cNvGrpSpPr/>
          <p:nvPr/>
        </p:nvGrpSpPr>
        <p:grpSpPr>
          <a:xfrm>
            <a:off x="6297734" y="3136796"/>
            <a:ext cx="824184" cy="712067"/>
            <a:chOff x="2341425" y="238100"/>
            <a:chExt cx="1328900" cy="1148125"/>
          </a:xfrm>
        </p:grpSpPr>
        <p:sp>
          <p:nvSpPr>
            <p:cNvPr id="237"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34"/>
          <p:cNvSpPr txBox="1">
            <a:spLocks noGrp="1"/>
          </p:cNvSpPr>
          <p:nvPr>
            <p:ph type="title"/>
          </p:nvPr>
        </p:nvSpPr>
        <p:spPr>
          <a:xfrm rot="-694782">
            <a:off x="6013162" y="3823654"/>
            <a:ext cx="1661926" cy="488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0" i="1">
                <a:latin typeface="Roboto Mono Medium"/>
                <a:ea typeface="Roboto Mono Medium"/>
                <a:cs typeface="Roboto Mono Medium"/>
                <a:sym typeface="Roboto Mono Medium"/>
              </a:rPr>
              <a:t>Book Title. P52</a:t>
            </a:r>
            <a:endParaRPr sz="1000" b="0" i="1">
              <a:latin typeface="Roboto Mono Medium"/>
              <a:ea typeface="Roboto Mono Medium"/>
              <a:cs typeface="Roboto Mono Medium"/>
              <a:sym typeface="Roboto Mon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idx="8"/>
          </p:nvPr>
        </p:nvSpPr>
        <p:spPr>
          <a:xfrm>
            <a:off x="520389" y="356761"/>
            <a:ext cx="3702205" cy="931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HAMMING WINDOW</a:t>
            </a:r>
            <a:endParaRPr dirty="0"/>
          </a:p>
        </p:txBody>
      </p:sp>
      <p:sp>
        <p:nvSpPr>
          <p:cNvPr id="198" name="Google Shape;198;p31"/>
          <p:cNvSpPr txBox="1">
            <a:spLocks noGrp="1"/>
          </p:cNvSpPr>
          <p:nvPr>
            <p:ph type="subTitle" idx="1"/>
          </p:nvPr>
        </p:nvSpPr>
        <p:spPr>
          <a:xfrm>
            <a:off x="520389" y="733142"/>
            <a:ext cx="3702205" cy="133533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000" dirty="0"/>
              <a:t>La ventana </a:t>
            </a:r>
            <a:r>
              <a:rPr lang="es-ES" sz="1000" dirty="0" err="1"/>
              <a:t>Hamming</a:t>
            </a:r>
            <a:r>
              <a:rPr lang="es-ES" sz="1000" dirty="0"/>
              <a:t> se utiliza como forma de ventana teniendo en cuenta</a:t>
            </a:r>
          </a:p>
          <a:p>
            <a:pPr marL="0" lvl="0" indent="0" algn="just" rtl="0">
              <a:spcBef>
                <a:spcPts val="0"/>
              </a:spcBef>
              <a:spcAft>
                <a:spcPts val="0"/>
              </a:spcAft>
              <a:buNone/>
            </a:pPr>
            <a:r>
              <a:rPr lang="es-ES" sz="1000" dirty="0"/>
              <a:t>el siguiente bloque en la cadena de procesamiento de extracción de características e integra todas las líneas de frecuencia más cercanas. </a:t>
            </a:r>
          </a:p>
          <a:p>
            <a:pPr marL="0" lvl="0" indent="0" algn="just" rtl="0">
              <a:spcBef>
                <a:spcPts val="0"/>
              </a:spcBef>
              <a:spcAft>
                <a:spcPts val="0"/>
              </a:spcAft>
              <a:buNone/>
            </a:pPr>
            <a:r>
              <a:rPr lang="es-ES" sz="1000" dirty="0"/>
              <a:t>La ecuación de la ventana </a:t>
            </a:r>
            <a:r>
              <a:rPr lang="es-ES" sz="1000" dirty="0" err="1"/>
              <a:t>Hamming</a:t>
            </a:r>
            <a:r>
              <a:rPr lang="es-ES" sz="1000" dirty="0"/>
              <a:t> es la siguiente:</a:t>
            </a:r>
          </a:p>
        </p:txBody>
      </p:sp>
      <p:pic>
        <p:nvPicPr>
          <p:cNvPr id="3" name="Imagen 2">
            <a:extLst>
              <a:ext uri="{FF2B5EF4-FFF2-40B4-BE49-F238E27FC236}">
                <a16:creationId xmlns:a16="http://schemas.microsoft.com/office/drawing/2014/main" id="{0D8E8EE0-E71E-48D2-80CF-29B5E9A826E0}"/>
              </a:ext>
            </a:extLst>
          </p:cNvPr>
          <p:cNvPicPr>
            <a:picLocks noChangeAspect="1"/>
          </p:cNvPicPr>
          <p:nvPr/>
        </p:nvPicPr>
        <p:blipFill rotWithShape="1">
          <a:blip r:embed="rId3"/>
          <a:srcRect l="38780" t="35121" r="38374" b="44644"/>
          <a:stretch/>
        </p:blipFill>
        <p:spPr>
          <a:xfrm>
            <a:off x="1488125" y="1956193"/>
            <a:ext cx="2088995" cy="1040780"/>
          </a:xfrm>
          <a:prstGeom prst="rect">
            <a:avLst/>
          </a:prstGeom>
        </p:spPr>
      </p:pic>
      <p:sp>
        <p:nvSpPr>
          <p:cNvPr id="10" name="Google Shape;198;p31">
            <a:extLst>
              <a:ext uri="{FF2B5EF4-FFF2-40B4-BE49-F238E27FC236}">
                <a16:creationId xmlns:a16="http://schemas.microsoft.com/office/drawing/2014/main" id="{55A26452-5E36-4322-ABDA-480D9F0BEE13}"/>
              </a:ext>
            </a:extLst>
          </p:cNvPr>
          <p:cNvSpPr txBox="1">
            <a:spLocks/>
          </p:cNvSpPr>
          <p:nvPr/>
        </p:nvSpPr>
        <p:spPr>
          <a:xfrm>
            <a:off x="4921406" y="356761"/>
            <a:ext cx="3702205" cy="1789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La ventana </a:t>
            </a:r>
            <a:r>
              <a:rPr lang="es-ES" sz="1000" dirty="0" err="1"/>
              <a:t>Hamming</a:t>
            </a:r>
            <a:r>
              <a:rPr lang="es-ES" sz="1000" dirty="0"/>
              <a:t>, más utilizada como forma de ventana en la tecnología de reconocimiento del habla al considerar el siguiente bloque de la cadena de procesamiento de extracción de características, integra todas las líneas de frecuencia más cercanas. </a:t>
            </a:r>
          </a:p>
          <a:p>
            <a:pPr marL="0" indent="0" algn="just"/>
            <a:endParaRPr lang="es-ES" sz="1000" dirty="0"/>
          </a:p>
          <a:p>
            <a:pPr marL="0" indent="0" algn="just"/>
            <a:endParaRPr lang="es-ES" sz="1000" dirty="0"/>
          </a:p>
          <a:p>
            <a:pPr marL="0" indent="0" algn="just"/>
            <a:endParaRPr lang="es-ES" sz="1000" dirty="0"/>
          </a:p>
          <a:p>
            <a:pPr marL="0" indent="0" algn="just"/>
            <a:r>
              <a:rPr lang="es-ES" sz="1000" dirty="0"/>
              <a:t>La respuesta al impulso de la ventana </a:t>
            </a:r>
            <a:r>
              <a:rPr lang="es-ES" sz="1000" dirty="0" err="1"/>
              <a:t>Hamming</a:t>
            </a:r>
            <a:r>
              <a:rPr lang="es-ES" sz="1000" dirty="0"/>
              <a:t> se muestra en la siguiente ecuación:</a:t>
            </a:r>
          </a:p>
          <a:p>
            <a:pPr marL="0" indent="0" algn="just"/>
            <a:endParaRPr lang="es-ES" sz="1000" dirty="0"/>
          </a:p>
        </p:txBody>
      </p:sp>
      <p:pic>
        <p:nvPicPr>
          <p:cNvPr id="5" name="Imagen 4">
            <a:extLst>
              <a:ext uri="{FF2B5EF4-FFF2-40B4-BE49-F238E27FC236}">
                <a16:creationId xmlns:a16="http://schemas.microsoft.com/office/drawing/2014/main" id="{60810C37-EEA1-4CF4-8D8E-8F291D6BE658}"/>
              </a:ext>
            </a:extLst>
          </p:cNvPr>
          <p:cNvPicPr>
            <a:picLocks noChangeAspect="1"/>
          </p:cNvPicPr>
          <p:nvPr/>
        </p:nvPicPr>
        <p:blipFill rotWithShape="1">
          <a:blip r:embed="rId4"/>
          <a:srcRect l="46823" t="65203" r="44262" b="30818"/>
          <a:stretch/>
        </p:blipFill>
        <p:spPr>
          <a:xfrm>
            <a:off x="2901222" y="4548279"/>
            <a:ext cx="815162" cy="204629"/>
          </a:xfrm>
          <a:prstGeom prst="rect">
            <a:avLst/>
          </a:prstGeom>
        </p:spPr>
      </p:pic>
      <p:sp>
        <p:nvSpPr>
          <p:cNvPr id="13" name="Google Shape;198;p31">
            <a:extLst>
              <a:ext uri="{FF2B5EF4-FFF2-40B4-BE49-F238E27FC236}">
                <a16:creationId xmlns:a16="http://schemas.microsoft.com/office/drawing/2014/main" id="{287713F7-A5D0-462C-BA4C-C8264DDE238E}"/>
              </a:ext>
            </a:extLst>
          </p:cNvPr>
          <p:cNvSpPr txBox="1">
            <a:spLocks/>
          </p:cNvSpPr>
          <p:nvPr/>
        </p:nvSpPr>
        <p:spPr>
          <a:xfrm>
            <a:off x="520389" y="2960092"/>
            <a:ext cx="3702205" cy="1789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El paso de la ventana está destinado a acotar cada fotograma individual, con el fin de  minimizar las discontinuidades de la señal al principio y al principio y al final de cada fotograma. </a:t>
            </a:r>
          </a:p>
          <a:p>
            <a:pPr marL="0" indent="0" algn="just"/>
            <a:endParaRPr lang="es-ES" sz="1000" dirty="0"/>
          </a:p>
          <a:p>
            <a:pPr marL="0" indent="0" algn="just"/>
            <a:r>
              <a:rPr lang="es-ES" sz="1000" dirty="0"/>
              <a:t>Si definimos la ventana como W(n), 0≤n≤N1, donde N es el número de muestras en cada cuadro. Así, el</a:t>
            </a:r>
          </a:p>
          <a:p>
            <a:pPr marL="0" indent="0" algn="just"/>
            <a:r>
              <a:rPr lang="es-ES" sz="1000" dirty="0"/>
              <a:t>resultado de la ventana se puede mostrar en base a la ecuación siguiente:</a:t>
            </a:r>
          </a:p>
        </p:txBody>
      </p:sp>
      <p:pic>
        <p:nvPicPr>
          <p:cNvPr id="7" name="Imagen 6">
            <a:extLst>
              <a:ext uri="{FF2B5EF4-FFF2-40B4-BE49-F238E27FC236}">
                <a16:creationId xmlns:a16="http://schemas.microsoft.com/office/drawing/2014/main" id="{FA127975-F290-4019-B674-A46F1D980A0A}"/>
              </a:ext>
            </a:extLst>
          </p:cNvPr>
          <p:cNvPicPr>
            <a:picLocks noChangeAspect="1"/>
          </p:cNvPicPr>
          <p:nvPr/>
        </p:nvPicPr>
        <p:blipFill rotWithShape="1">
          <a:blip r:embed="rId5"/>
          <a:srcRect l="39120" t="53196" r="34843" b="41981"/>
          <a:stretch/>
        </p:blipFill>
        <p:spPr>
          <a:xfrm>
            <a:off x="4921406" y="2226595"/>
            <a:ext cx="2380833" cy="248062"/>
          </a:xfrm>
          <a:prstGeom prst="rect">
            <a:avLst/>
          </a:prstGeom>
        </p:spPr>
      </p:pic>
      <p:sp>
        <p:nvSpPr>
          <p:cNvPr id="17" name="CuadroTexto 16">
            <a:extLst>
              <a:ext uri="{FF2B5EF4-FFF2-40B4-BE49-F238E27FC236}">
                <a16:creationId xmlns:a16="http://schemas.microsoft.com/office/drawing/2014/main" id="{2AFD9A8F-E5F5-4C0A-B3DB-31F70E7838B2}"/>
              </a:ext>
            </a:extLst>
          </p:cNvPr>
          <p:cNvSpPr txBox="1"/>
          <p:nvPr/>
        </p:nvSpPr>
        <p:spPr>
          <a:xfrm>
            <a:off x="4921405" y="2816995"/>
            <a:ext cx="3702205" cy="707886"/>
          </a:xfrm>
          <a:prstGeom prst="rect">
            <a:avLst/>
          </a:prstGeom>
          <a:noFill/>
        </p:spPr>
        <p:txBody>
          <a:bodyPr wrap="square">
            <a:spAutoFit/>
          </a:bodyPr>
          <a:lstStyle/>
          <a:p>
            <a:r>
              <a:rPr lang="es-ES" sz="1000" dirty="0">
                <a:solidFill>
                  <a:schemeClr val="dk2"/>
                </a:solidFill>
                <a:latin typeface="Roboto Mono Medium"/>
                <a:ea typeface="Roboto Mono Medium"/>
                <a:sym typeface="Roboto Mono Medium"/>
              </a:rPr>
              <a:t>Por este motivo, en la extracción de MFCC se utiliza la ventana </a:t>
            </a:r>
            <a:r>
              <a:rPr lang="es-ES" sz="1000" dirty="0" err="1">
                <a:solidFill>
                  <a:schemeClr val="dk2"/>
                </a:solidFill>
                <a:latin typeface="Roboto Mono Medium"/>
                <a:ea typeface="Roboto Mono Medium"/>
                <a:sym typeface="Roboto Mono Medium"/>
              </a:rPr>
              <a:t>Hamming</a:t>
            </a:r>
            <a:r>
              <a:rPr lang="es-ES" sz="1000" dirty="0">
                <a:solidFill>
                  <a:schemeClr val="dk2"/>
                </a:solidFill>
                <a:latin typeface="Roboto Mono Medium"/>
                <a:ea typeface="Roboto Mono Medium"/>
                <a:sym typeface="Roboto Mono Medium"/>
              </a:rPr>
              <a:t>, que reduce los valores de la señal hacia cero en los límites de la ventana y evita las discontinuidades.</a:t>
            </a:r>
            <a:endParaRPr lang="es-CO" sz="1000" dirty="0">
              <a:solidFill>
                <a:schemeClr val="dk2"/>
              </a:solidFill>
              <a:latin typeface="Roboto Mono Medium"/>
              <a:ea typeface="Roboto Mono Medium"/>
              <a:sym typeface="Roboto Mono Medium"/>
            </a:endParaRPr>
          </a:p>
        </p:txBody>
      </p:sp>
    </p:spTree>
    <p:extLst>
      <p:ext uri="{BB962C8B-B14F-4D97-AF65-F5344CB8AC3E}">
        <p14:creationId xmlns:p14="http://schemas.microsoft.com/office/powerpoint/2010/main" val="280495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idx="8"/>
          </p:nvPr>
        </p:nvSpPr>
        <p:spPr>
          <a:xfrm>
            <a:off x="520389" y="356761"/>
            <a:ext cx="3702205" cy="931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TRANSFORMADA RÁPIDA DE FOURIER</a:t>
            </a:r>
            <a:endParaRPr dirty="0"/>
          </a:p>
        </p:txBody>
      </p:sp>
      <p:sp>
        <p:nvSpPr>
          <p:cNvPr id="198" name="Google Shape;198;p31"/>
          <p:cNvSpPr txBox="1">
            <a:spLocks noGrp="1"/>
          </p:cNvSpPr>
          <p:nvPr>
            <p:ph type="subTitle" idx="1"/>
          </p:nvPr>
        </p:nvSpPr>
        <p:spPr>
          <a:xfrm>
            <a:off x="520389" y="1172844"/>
            <a:ext cx="3702205" cy="157778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000" dirty="0"/>
              <a:t>Se usa para convertir cada fotograma de N muestras del dominio del tiempo al dominio de la frecuencia.</a:t>
            </a:r>
          </a:p>
          <a:p>
            <a:pPr marL="0" lvl="0" indent="0" algn="just" rtl="0">
              <a:spcBef>
                <a:spcPts val="0"/>
              </a:spcBef>
              <a:spcAft>
                <a:spcPts val="0"/>
              </a:spcAft>
              <a:buNone/>
            </a:pPr>
            <a:endParaRPr lang="es-ES" sz="1000" dirty="0"/>
          </a:p>
          <a:p>
            <a:pPr marL="0" lvl="0" indent="0" algn="just" rtl="0">
              <a:spcBef>
                <a:spcPts val="0"/>
              </a:spcBef>
              <a:spcAft>
                <a:spcPts val="0"/>
              </a:spcAft>
              <a:buNone/>
            </a:pPr>
            <a:r>
              <a:rPr lang="es-ES" sz="1000" dirty="0"/>
              <a:t>La transformada de Fourier sirve para convertir la convolución del impulso glótico U[n] y la respuesta al impulso del tracto vocal H[n] en el dominio del tiempo. Esta afirmación apoya la ecuación siguiente:</a:t>
            </a:r>
          </a:p>
        </p:txBody>
      </p:sp>
      <p:pic>
        <p:nvPicPr>
          <p:cNvPr id="4" name="Imagen 3">
            <a:extLst>
              <a:ext uri="{FF2B5EF4-FFF2-40B4-BE49-F238E27FC236}">
                <a16:creationId xmlns:a16="http://schemas.microsoft.com/office/drawing/2014/main" id="{6FC60797-C3CE-4279-B512-F24FDEF7475C}"/>
              </a:ext>
            </a:extLst>
          </p:cNvPr>
          <p:cNvPicPr>
            <a:picLocks noChangeAspect="1"/>
          </p:cNvPicPr>
          <p:nvPr/>
        </p:nvPicPr>
        <p:blipFill rotWithShape="1">
          <a:blip r:embed="rId3"/>
          <a:srcRect l="41464" t="46251" r="40731" b="50331"/>
          <a:stretch/>
        </p:blipFill>
        <p:spPr>
          <a:xfrm>
            <a:off x="1557451" y="2991845"/>
            <a:ext cx="1628079" cy="175800"/>
          </a:xfrm>
          <a:prstGeom prst="rect">
            <a:avLst/>
          </a:prstGeom>
        </p:spPr>
      </p:pic>
      <p:sp>
        <p:nvSpPr>
          <p:cNvPr id="12" name="CuadroTexto 11">
            <a:extLst>
              <a:ext uri="{FF2B5EF4-FFF2-40B4-BE49-F238E27FC236}">
                <a16:creationId xmlns:a16="http://schemas.microsoft.com/office/drawing/2014/main" id="{3C0368D7-9D4B-4B03-9892-61F7D3EBDE8D}"/>
              </a:ext>
            </a:extLst>
          </p:cNvPr>
          <p:cNvSpPr txBox="1"/>
          <p:nvPr/>
        </p:nvSpPr>
        <p:spPr>
          <a:xfrm>
            <a:off x="520389" y="3326234"/>
            <a:ext cx="3702205" cy="400110"/>
          </a:xfrm>
          <a:prstGeom prst="rect">
            <a:avLst/>
          </a:prstGeom>
          <a:noFill/>
        </p:spPr>
        <p:txBody>
          <a:bodyPr wrap="square">
            <a:spAutoFit/>
          </a:bodyPr>
          <a:lstStyle/>
          <a:p>
            <a:r>
              <a:rPr lang="es-CO" sz="1000" dirty="0">
                <a:solidFill>
                  <a:schemeClr val="dk2"/>
                </a:solidFill>
                <a:latin typeface="Roboto Mono Medium"/>
                <a:ea typeface="Roboto Mono Medium"/>
                <a:sym typeface="Roboto Mono Medium"/>
              </a:rPr>
              <a:t>Si Y(w), H(w) y X(w), son la Transformada de Fourier de y(t), h(t) y x(t) respectivamente.</a:t>
            </a:r>
          </a:p>
        </p:txBody>
      </p:sp>
      <p:sp>
        <p:nvSpPr>
          <p:cNvPr id="14" name="Google Shape;194;p31">
            <a:extLst>
              <a:ext uri="{FF2B5EF4-FFF2-40B4-BE49-F238E27FC236}">
                <a16:creationId xmlns:a16="http://schemas.microsoft.com/office/drawing/2014/main" id="{D1203D20-B0F5-40CE-A9E6-583BF4F38EF7}"/>
              </a:ext>
            </a:extLst>
          </p:cNvPr>
          <p:cNvSpPr txBox="1">
            <a:spLocks/>
          </p:cNvSpPr>
          <p:nvPr/>
        </p:nvSpPr>
        <p:spPr>
          <a:xfrm>
            <a:off x="4813609" y="356760"/>
            <a:ext cx="3702205" cy="931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s-ES" dirty="0"/>
              <a:t>PROCESAMIENTO DEL BANCO DE FILTROS MEL</a:t>
            </a:r>
            <a:endParaRPr lang="es-CO" dirty="0"/>
          </a:p>
        </p:txBody>
      </p:sp>
      <p:sp>
        <p:nvSpPr>
          <p:cNvPr id="15" name="Google Shape;198;p31">
            <a:extLst>
              <a:ext uri="{FF2B5EF4-FFF2-40B4-BE49-F238E27FC236}">
                <a16:creationId xmlns:a16="http://schemas.microsoft.com/office/drawing/2014/main" id="{85ED60E2-3E66-4FAB-B6CB-2562B5793282}"/>
              </a:ext>
            </a:extLst>
          </p:cNvPr>
          <p:cNvSpPr txBox="1">
            <a:spLocks/>
          </p:cNvSpPr>
          <p:nvPr/>
        </p:nvSpPr>
        <p:spPr>
          <a:xfrm>
            <a:off x="4921406" y="1423960"/>
            <a:ext cx="3702205" cy="15777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El rango de frecuencias en el espectro FFT es muy amplio y la señal de voz no sigue la escala lineal. A continuación, se realiza el banco de filtros según la escala de Mel, como se muestra en la figura 4.</a:t>
            </a:r>
          </a:p>
        </p:txBody>
      </p:sp>
      <p:pic>
        <p:nvPicPr>
          <p:cNvPr id="8" name="Imagen 7">
            <a:extLst>
              <a:ext uri="{FF2B5EF4-FFF2-40B4-BE49-F238E27FC236}">
                <a16:creationId xmlns:a16="http://schemas.microsoft.com/office/drawing/2014/main" id="{ABF9FEDA-DBA8-40B5-A9CE-8AF481C277C3}"/>
              </a:ext>
            </a:extLst>
          </p:cNvPr>
          <p:cNvPicPr>
            <a:picLocks noChangeAspect="1"/>
          </p:cNvPicPr>
          <p:nvPr/>
        </p:nvPicPr>
        <p:blipFill rotWithShape="1">
          <a:blip r:embed="rId4"/>
          <a:srcRect l="12927" t="37579" r="61138" b="39218"/>
          <a:stretch/>
        </p:blipFill>
        <p:spPr>
          <a:xfrm>
            <a:off x="4921406" y="2447043"/>
            <a:ext cx="3494048" cy="1758381"/>
          </a:xfrm>
          <a:prstGeom prst="rect">
            <a:avLst/>
          </a:prstGeom>
        </p:spPr>
      </p:pic>
    </p:spTree>
    <p:extLst>
      <p:ext uri="{BB962C8B-B14F-4D97-AF65-F5344CB8AC3E}">
        <p14:creationId xmlns:p14="http://schemas.microsoft.com/office/powerpoint/2010/main" val="203792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8" name="Google Shape;198;p31"/>
          <p:cNvSpPr txBox="1">
            <a:spLocks noGrp="1"/>
          </p:cNvSpPr>
          <p:nvPr>
            <p:ph type="subTitle" idx="1"/>
          </p:nvPr>
        </p:nvSpPr>
        <p:spPr>
          <a:xfrm>
            <a:off x="520389" y="425191"/>
            <a:ext cx="3702205" cy="357532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000" dirty="0"/>
              <a:t>Esta figura muestra un conjunto de filtros triangulares que se utilizan para calcular una suma ponderada de los componentes espectrales del filtro, de modo que la salida del proceso se aproxima a una escala de Mel.</a:t>
            </a:r>
          </a:p>
          <a:p>
            <a:pPr marL="0" lvl="0" indent="0" algn="just" rtl="0">
              <a:spcBef>
                <a:spcPts val="0"/>
              </a:spcBef>
              <a:spcAft>
                <a:spcPts val="0"/>
              </a:spcAft>
              <a:buNone/>
            </a:pPr>
            <a:endParaRPr lang="es-ES" sz="1000" dirty="0"/>
          </a:p>
          <a:p>
            <a:pPr marL="0" lvl="0" indent="0" algn="just" rtl="0">
              <a:spcBef>
                <a:spcPts val="0"/>
              </a:spcBef>
              <a:spcAft>
                <a:spcPts val="0"/>
              </a:spcAft>
              <a:buNone/>
            </a:pPr>
            <a:endParaRPr lang="es-ES" sz="1000" dirty="0"/>
          </a:p>
          <a:p>
            <a:pPr marL="0" lvl="0" indent="0" algn="just" rtl="0">
              <a:spcBef>
                <a:spcPts val="0"/>
              </a:spcBef>
              <a:spcAft>
                <a:spcPts val="0"/>
              </a:spcAft>
              <a:buNone/>
            </a:pPr>
            <a:r>
              <a:rPr lang="es-ES" sz="1000" dirty="0"/>
              <a:t>La respuesta en frecuencia de la magnitud de cada filtro tiene forma triangular y es igual a la unidad en la frecuencia central y disminuye linealmente a cero en la frecuencia central de dos filtros adyacentes [7, 8].</a:t>
            </a:r>
          </a:p>
          <a:p>
            <a:pPr marL="0" lvl="0" indent="0" algn="just" rtl="0">
              <a:spcBef>
                <a:spcPts val="0"/>
              </a:spcBef>
              <a:spcAft>
                <a:spcPts val="0"/>
              </a:spcAft>
              <a:buNone/>
            </a:pPr>
            <a:endParaRPr lang="es-ES" sz="1000" dirty="0"/>
          </a:p>
          <a:p>
            <a:pPr marL="0" lvl="0" indent="0" algn="just" rtl="0">
              <a:spcBef>
                <a:spcPts val="0"/>
              </a:spcBef>
              <a:spcAft>
                <a:spcPts val="0"/>
              </a:spcAft>
              <a:buNone/>
            </a:pPr>
            <a:endParaRPr lang="es-ES" sz="1000" dirty="0"/>
          </a:p>
          <a:p>
            <a:pPr marL="0" lvl="0" indent="0" algn="just" rtl="0">
              <a:spcBef>
                <a:spcPts val="0"/>
              </a:spcBef>
              <a:spcAft>
                <a:spcPts val="0"/>
              </a:spcAft>
              <a:buNone/>
            </a:pPr>
            <a:r>
              <a:rPr lang="es-ES" sz="1000" dirty="0"/>
              <a:t>Entonces, la salida de cada filtro es la suma de sus componentes espectrales filtrados. A continuación, se utiliza la siguiente ecuación para calcular el Mel para una frecuencia f dada en HZ:</a:t>
            </a:r>
          </a:p>
        </p:txBody>
      </p:sp>
      <p:sp>
        <p:nvSpPr>
          <p:cNvPr id="14" name="Google Shape;194;p31">
            <a:extLst>
              <a:ext uri="{FF2B5EF4-FFF2-40B4-BE49-F238E27FC236}">
                <a16:creationId xmlns:a16="http://schemas.microsoft.com/office/drawing/2014/main" id="{D1203D20-B0F5-40CE-A9E6-583BF4F38EF7}"/>
              </a:ext>
            </a:extLst>
          </p:cNvPr>
          <p:cNvSpPr txBox="1">
            <a:spLocks/>
          </p:cNvSpPr>
          <p:nvPr/>
        </p:nvSpPr>
        <p:spPr>
          <a:xfrm>
            <a:off x="4798741" y="274984"/>
            <a:ext cx="3702205" cy="931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es-ES" dirty="0"/>
              <a:t>TRANSFORMADA DISCRETA DEL COSENO</a:t>
            </a:r>
            <a:endParaRPr lang="es-CO" dirty="0"/>
          </a:p>
        </p:txBody>
      </p:sp>
      <p:sp>
        <p:nvSpPr>
          <p:cNvPr id="15" name="Google Shape;198;p31">
            <a:extLst>
              <a:ext uri="{FF2B5EF4-FFF2-40B4-BE49-F238E27FC236}">
                <a16:creationId xmlns:a16="http://schemas.microsoft.com/office/drawing/2014/main" id="{85ED60E2-3E66-4FAB-B6CB-2562B5793282}"/>
              </a:ext>
            </a:extLst>
          </p:cNvPr>
          <p:cNvSpPr txBox="1">
            <a:spLocks/>
          </p:cNvSpPr>
          <p:nvPr/>
        </p:nvSpPr>
        <p:spPr>
          <a:xfrm>
            <a:off x="4921406" y="996176"/>
            <a:ext cx="3702205" cy="3790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En este paso, convertimos el  logaritmo del espectro de Mel de nuevo en tiempo. La representación </a:t>
            </a:r>
            <a:r>
              <a:rPr lang="es-ES" sz="1000" dirty="0" err="1"/>
              <a:t>cepstral</a:t>
            </a:r>
            <a:r>
              <a:rPr lang="es-ES" sz="1000" dirty="0"/>
              <a:t> del espectro del habla proporciona una buena representación de las propiedades espectrales locales de la señal para el análisis de la trama dada.  </a:t>
            </a:r>
          </a:p>
          <a:p>
            <a:pPr marL="0" indent="0" algn="just"/>
            <a:endParaRPr lang="es-ES" sz="1000" dirty="0"/>
          </a:p>
          <a:p>
            <a:pPr marL="0" indent="0" algn="just"/>
            <a:r>
              <a:rPr lang="es-ES" sz="1000" dirty="0"/>
              <a:t>Dado que los coeficientes del espectro Mel (y por tanto su logaritmo) son números reales, podemos convertirlos al dominio del tiempo mediante la transformada coseno discreta (DCT).  En este último paso, el  logaritmo del espectro de Mel se convierte de nuevo en tiempo. </a:t>
            </a:r>
          </a:p>
          <a:p>
            <a:pPr marL="0" indent="0" algn="just"/>
            <a:endParaRPr lang="es-ES" sz="1000" dirty="0"/>
          </a:p>
          <a:p>
            <a:pPr marL="0" indent="0" algn="just"/>
            <a:r>
              <a:rPr lang="es-ES" sz="1000" dirty="0"/>
              <a:t>El resultado se denomina coeficientes de frecuencia </a:t>
            </a:r>
            <a:r>
              <a:rPr lang="es-ES" sz="1000" dirty="0" err="1"/>
              <a:t>mel</a:t>
            </a:r>
            <a:r>
              <a:rPr lang="es-ES" sz="1000" dirty="0"/>
              <a:t> (MFCC) y el conjunto de coeficientes se denomina vectores acústicos. Por lo tanto, cada expresión de entrada se transforma en una secuencia de vectores acústicos.</a:t>
            </a:r>
          </a:p>
        </p:txBody>
      </p:sp>
      <p:pic>
        <p:nvPicPr>
          <p:cNvPr id="6" name="Imagen 5">
            <a:extLst>
              <a:ext uri="{FF2B5EF4-FFF2-40B4-BE49-F238E27FC236}">
                <a16:creationId xmlns:a16="http://schemas.microsoft.com/office/drawing/2014/main" id="{6B903A69-4B5A-470E-9AC5-46EECE1ECD00}"/>
              </a:ext>
            </a:extLst>
          </p:cNvPr>
          <p:cNvPicPr>
            <a:picLocks noChangeAspect="1"/>
          </p:cNvPicPr>
          <p:nvPr/>
        </p:nvPicPr>
        <p:blipFill rotWithShape="1">
          <a:blip r:embed="rId3"/>
          <a:srcRect l="16178" t="73198" r="67074" b="21778"/>
          <a:stretch/>
        </p:blipFill>
        <p:spPr>
          <a:xfrm>
            <a:off x="1397618" y="3740661"/>
            <a:ext cx="1531434" cy="258422"/>
          </a:xfrm>
          <a:prstGeom prst="rect">
            <a:avLst/>
          </a:prstGeom>
        </p:spPr>
      </p:pic>
      <p:pic>
        <p:nvPicPr>
          <p:cNvPr id="9" name="Imagen 8">
            <a:extLst>
              <a:ext uri="{FF2B5EF4-FFF2-40B4-BE49-F238E27FC236}">
                <a16:creationId xmlns:a16="http://schemas.microsoft.com/office/drawing/2014/main" id="{4B884E30-9C53-4E17-8185-9317E805C3B3}"/>
              </a:ext>
            </a:extLst>
          </p:cNvPr>
          <p:cNvPicPr>
            <a:picLocks noChangeAspect="1"/>
          </p:cNvPicPr>
          <p:nvPr/>
        </p:nvPicPr>
        <p:blipFill rotWithShape="1">
          <a:blip r:embed="rId4"/>
          <a:srcRect l="11707" t="58681" r="65447" b="30489"/>
          <a:stretch/>
        </p:blipFill>
        <p:spPr>
          <a:xfrm>
            <a:off x="5872975" y="4147324"/>
            <a:ext cx="2088995" cy="557063"/>
          </a:xfrm>
          <a:prstGeom prst="rect">
            <a:avLst/>
          </a:prstGeom>
        </p:spPr>
      </p:pic>
    </p:spTree>
    <p:extLst>
      <p:ext uri="{BB962C8B-B14F-4D97-AF65-F5344CB8AC3E}">
        <p14:creationId xmlns:p14="http://schemas.microsoft.com/office/powerpoint/2010/main" val="93217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4" name="Google Shape;194;p31">
            <a:extLst>
              <a:ext uri="{FF2B5EF4-FFF2-40B4-BE49-F238E27FC236}">
                <a16:creationId xmlns:a16="http://schemas.microsoft.com/office/drawing/2014/main" id="{D1203D20-B0F5-40CE-A9E6-583BF4F38EF7}"/>
              </a:ext>
            </a:extLst>
          </p:cNvPr>
          <p:cNvSpPr txBox="1">
            <a:spLocks/>
          </p:cNvSpPr>
          <p:nvPr/>
        </p:nvSpPr>
        <p:spPr>
          <a:xfrm>
            <a:off x="520390" y="416233"/>
            <a:ext cx="3702205" cy="931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ctr"/>
            <a:r>
              <a:rPr lang="sv-SE" dirty="0"/>
              <a:t>DELTA ENERGY Y DELTA SPECTRUM</a:t>
            </a:r>
            <a:endParaRPr lang="es-CO" dirty="0"/>
          </a:p>
        </p:txBody>
      </p:sp>
      <p:sp>
        <p:nvSpPr>
          <p:cNvPr id="15" name="Google Shape;198;p31">
            <a:extLst>
              <a:ext uri="{FF2B5EF4-FFF2-40B4-BE49-F238E27FC236}">
                <a16:creationId xmlns:a16="http://schemas.microsoft.com/office/drawing/2014/main" id="{85ED60E2-3E66-4FAB-B6CB-2562B5793282}"/>
              </a:ext>
            </a:extLst>
          </p:cNvPr>
          <p:cNvSpPr txBox="1">
            <a:spLocks/>
          </p:cNvSpPr>
          <p:nvPr/>
        </p:nvSpPr>
        <p:spPr>
          <a:xfrm>
            <a:off x="587298" y="1067265"/>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La energía se correlaciona con la identidad del teléfono y es una pista útil para la detección del teléfono. La energía en un fotograma para una señal x en una ventana desde la muestra de tiempo t1 hasta la muestra de tiempo t2, se representa en la ecuación siguiente:</a:t>
            </a:r>
          </a:p>
        </p:txBody>
      </p:sp>
      <p:pic>
        <p:nvPicPr>
          <p:cNvPr id="5" name="Imagen 4">
            <a:extLst>
              <a:ext uri="{FF2B5EF4-FFF2-40B4-BE49-F238E27FC236}">
                <a16:creationId xmlns:a16="http://schemas.microsoft.com/office/drawing/2014/main" id="{4C9EE991-C2FA-42C5-87A5-65C9C1208ACD}"/>
              </a:ext>
            </a:extLst>
          </p:cNvPr>
          <p:cNvPicPr>
            <a:picLocks noChangeAspect="1"/>
          </p:cNvPicPr>
          <p:nvPr/>
        </p:nvPicPr>
        <p:blipFill rotWithShape="1">
          <a:blip r:embed="rId3"/>
          <a:srcRect l="19512" t="58392" r="69431" b="37416"/>
          <a:stretch/>
        </p:blipFill>
        <p:spPr>
          <a:xfrm>
            <a:off x="1576037" y="2132206"/>
            <a:ext cx="1429409" cy="304800"/>
          </a:xfrm>
          <a:prstGeom prst="rect">
            <a:avLst/>
          </a:prstGeom>
        </p:spPr>
      </p:pic>
      <p:sp>
        <p:nvSpPr>
          <p:cNvPr id="11" name="Google Shape;198;p31">
            <a:extLst>
              <a:ext uri="{FF2B5EF4-FFF2-40B4-BE49-F238E27FC236}">
                <a16:creationId xmlns:a16="http://schemas.microsoft.com/office/drawing/2014/main" id="{B1FDCDB7-5F64-43DB-95B5-F0C85A0CCE88}"/>
              </a:ext>
            </a:extLst>
          </p:cNvPr>
          <p:cNvSpPr txBox="1">
            <a:spLocks/>
          </p:cNvSpPr>
          <p:nvPr/>
        </p:nvSpPr>
        <p:spPr>
          <a:xfrm>
            <a:off x="587297" y="2437006"/>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Además, la señal del habla no es constante de un fotograma a otro. Este es el hecho importante de la señal del habla y los cambios de los fotogramas, como la pendiente de un formante en sus transiciones, o la naturaleza del cambio de un cierre de parada a una ráfaga de parada, pueden proporcionar una pista útil para la identidad del teléfono.</a:t>
            </a:r>
          </a:p>
        </p:txBody>
      </p:sp>
      <p:sp>
        <p:nvSpPr>
          <p:cNvPr id="12" name="Google Shape;198;p31">
            <a:extLst>
              <a:ext uri="{FF2B5EF4-FFF2-40B4-BE49-F238E27FC236}">
                <a16:creationId xmlns:a16="http://schemas.microsoft.com/office/drawing/2014/main" id="{1B7CE1D3-D286-4209-962E-1A8FB8677646}"/>
              </a:ext>
            </a:extLst>
          </p:cNvPr>
          <p:cNvSpPr txBox="1">
            <a:spLocks/>
          </p:cNvSpPr>
          <p:nvPr/>
        </p:nvSpPr>
        <p:spPr>
          <a:xfrm>
            <a:off x="587296" y="3829601"/>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Por esta razón, también añadimos características relacionadas con el cambio de las características </a:t>
            </a:r>
            <a:r>
              <a:rPr lang="es-ES" sz="1000" dirty="0" err="1"/>
              <a:t>cepstrales</a:t>
            </a:r>
            <a:r>
              <a:rPr lang="es-ES" sz="1000" dirty="0"/>
              <a:t> a lo largo del tiempo. </a:t>
            </a:r>
          </a:p>
        </p:txBody>
      </p:sp>
      <p:sp>
        <p:nvSpPr>
          <p:cNvPr id="13" name="Google Shape;198;p31">
            <a:extLst>
              <a:ext uri="{FF2B5EF4-FFF2-40B4-BE49-F238E27FC236}">
                <a16:creationId xmlns:a16="http://schemas.microsoft.com/office/drawing/2014/main" id="{C01FCD07-4355-4C48-9883-F107C1943F2E}"/>
              </a:ext>
            </a:extLst>
          </p:cNvPr>
          <p:cNvSpPr txBox="1">
            <a:spLocks/>
          </p:cNvSpPr>
          <p:nvPr/>
        </p:nvSpPr>
        <p:spPr>
          <a:xfrm>
            <a:off x="4921404" y="1347998"/>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Cada una de las 13 características delta representa el cambio entre fotogramas en la característica </a:t>
            </a:r>
            <a:r>
              <a:rPr lang="es-ES" sz="1000" dirty="0" err="1"/>
              <a:t>cepstral</a:t>
            </a:r>
            <a:r>
              <a:rPr lang="es-ES" sz="1000" dirty="0"/>
              <a:t>/energética correspondiente, mientras que cada una de las 13 características delta doble representa el cambio entre fotogramas en las características delta correspondientes. Una forma sencilla de calcular los deltas sería simplemente calcular la diferencia entre fotogramas; así, el valor delta d(t) para un valor </a:t>
            </a:r>
            <a:r>
              <a:rPr lang="es-ES" sz="1000" dirty="0" err="1"/>
              <a:t>cepstral</a:t>
            </a:r>
            <a:r>
              <a:rPr lang="es-ES" sz="1000" dirty="0"/>
              <a:t> particular c(t) en el tiempo t puede estimarse como:</a:t>
            </a:r>
          </a:p>
        </p:txBody>
      </p:sp>
      <p:sp>
        <p:nvSpPr>
          <p:cNvPr id="16" name="Google Shape;198;p31">
            <a:extLst>
              <a:ext uri="{FF2B5EF4-FFF2-40B4-BE49-F238E27FC236}">
                <a16:creationId xmlns:a16="http://schemas.microsoft.com/office/drawing/2014/main" id="{DCC049AA-6D06-4DF9-BCA0-D9C1A16A553D}"/>
              </a:ext>
            </a:extLst>
          </p:cNvPr>
          <p:cNvSpPr txBox="1">
            <a:spLocks/>
          </p:cNvSpPr>
          <p:nvPr/>
        </p:nvSpPr>
        <p:spPr>
          <a:xfrm>
            <a:off x="4921405" y="3361303"/>
            <a:ext cx="3702205" cy="913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Cada una de las 13 características delta representa el cambio entre fotogramas en la característica </a:t>
            </a:r>
            <a:r>
              <a:rPr lang="es-ES" sz="1000" dirty="0" err="1"/>
              <a:t>cepstral</a:t>
            </a:r>
            <a:r>
              <a:rPr lang="es-ES" sz="1000" dirty="0"/>
              <a:t> o de energía correspondiente de la ecuación (8), mientras que cada una de las 39 características delta dobles representa el cambio entre fotogramas en las características delta correspondientes.</a:t>
            </a:r>
          </a:p>
        </p:txBody>
      </p:sp>
      <p:sp>
        <p:nvSpPr>
          <p:cNvPr id="17" name="Google Shape;198;p31">
            <a:extLst>
              <a:ext uri="{FF2B5EF4-FFF2-40B4-BE49-F238E27FC236}">
                <a16:creationId xmlns:a16="http://schemas.microsoft.com/office/drawing/2014/main" id="{9F4F78EE-A5C0-4743-95C7-BB6FAFB2BBF5}"/>
              </a:ext>
            </a:extLst>
          </p:cNvPr>
          <p:cNvSpPr txBox="1">
            <a:spLocks/>
          </p:cNvSpPr>
          <p:nvPr/>
        </p:nvSpPr>
        <p:spPr>
          <a:xfrm>
            <a:off x="4921407" y="303639"/>
            <a:ext cx="3702205" cy="1527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En esta investigación, añadimos para cada una de las 13 características (12 características </a:t>
            </a:r>
            <a:r>
              <a:rPr lang="es-ES" sz="1000" dirty="0" err="1"/>
              <a:t>cepstrales</a:t>
            </a:r>
            <a:r>
              <a:rPr lang="es-ES" sz="1000" dirty="0"/>
              <a:t> más la energía) una característica delta o de velocidad, y una característica doble delta o de aceleración [12].</a:t>
            </a:r>
          </a:p>
        </p:txBody>
      </p:sp>
    </p:spTree>
    <p:extLst>
      <p:ext uri="{BB962C8B-B14F-4D97-AF65-F5344CB8AC3E}">
        <p14:creationId xmlns:p14="http://schemas.microsoft.com/office/powerpoint/2010/main" val="1592282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2" name="Google Shape;212;p32"/>
          <p:cNvPicPr preferRelativeResize="0"/>
          <p:nvPr/>
        </p:nvPicPr>
        <p:blipFill rotWithShape="1">
          <a:blip r:embed="rId3">
            <a:alphaModFix/>
          </a:blip>
          <a:srcRect t="16970" r="8892" b="21025"/>
          <a:stretch/>
        </p:blipFill>
        <p:spPr>
          <a:xfrm rot="10800000">
            <a:off x="833700" y="1225600"/>
            <a:ext cx="2036850" cy="810276"/>
          </a:xfrm>
          <a:prstGeom prst="rect">
            <a:avLst/>
          </a:prstGeom>
          <a:noFill/>
          <a:ln>
            <a:noFill/>
          </a:ln>
        </p:spPr>
      </p:pic>
      <p:pic>
        <p:nvPicPr>
          <p:cNvPr id="213" name="Google Shape;213;p32"/>
          <p:cNvPicPr preferRelativeResize="0"/>
          <p:nvPr/>
        </p:nvPicPr>
        <p:blipFill rotWithShape="1">
          <a:blip r:embed="rId4">
            <a:alphaModFix/>
          </a:blip>
          <a:srcRect t="16734" r="8892" b="18300"/>
          <a:stretch/>
        </p:blipFill>
        <p:spPr>
          <a:xfrm rot="10800000">
            <a:off x="833700" y="1737957"/>
            <a:ext cx="2036850" cy="846042"/>
          </a:xfrm>
          <a:prstGeom prst="rect">
            <a:avLst/>
          </a:prstGeom>
          <a:noFill/>
          <a:ln>
            <a:noFill/>
          </a:ln>
        </p:spPr>
      </p:pic>
      <p:sp>
        <p:nvSpPr>
          <p:cNvPr id="214" name="Google Shape;214;p32"/>
          <p:cNvSpPr txBox="1">
            <a:spLocks noGrp="1"/>
          </p:cNvSpPr>
          <p:nvPr>
            <p:ph type="title"/>
          </p:nvPr>
        </p:nvSpPr>
        <p:spPr>
          <a:xfrm>
            <a:off x="2672991" y="1159701"/>
            <a:ext cx="3798000" cy="15388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Definiciones personales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4" name="Google Shape;214;p32"/>
          <p:cNvSpPr txBox="1">
            <a:spLocks noGrp="1"/>
          </p:cNvSpPr>
          <p:nvPr>
            <p:ph type="title"/>
          </p:nvPr>
        </p:nvSpPr>
        <p:spPr>
          <a:xfrm>
            <a:off x="1647079" y="862335"/>
            <a:ext cx="3798000" cy="15388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2000" dirty="0"/>
              <a:t>Coeficientes </a:t>
            </a:r>
            <a:r>
              <a:rPr lang="es-ES" sz="2000" dirty="0" err="1"/>
              <a:t>Cepstrales</a:t>
            </a:r>
            <a:r>
              <a:rPr lang="es-ES" sz="2000" dirty="0"/>
              <a:t> </a:t>
            </a:r>
            <a:endParaRPr sz="2000" dirty="0"/>
          </a:p>
        </p:txBody>
      </p:sp>
      <p:sp>
        <p:nvSpPr>
          <p:cNvPr id="6" name="CuadroTexto 5">
            <a:extLst>
              <a:ext uri="{FF2B5EF4-FFF2-40B4-BE49-F238E27FC236}">
                <a16:creationId xmlns:a16="http://schemas.microsoft.com/office/drawing/2014/main" id="{1699AC22-6702-4ED9-ABB3-C6C754C1E90F}"/>
              </a:ext>
            </a:extLst>
          </p:cNvPr>
          <p:cNvSpPr txBox="1"/>
          <p:nvPr/>
        </p:nvSpPr>
        <p:spPr>
          <a:xfrm>
            <a:off x="2193342" y="1337682"/>
            <a:ext cx="4865648" cy="954107"/>
          </a:xfrm>
          <a:prstGeom prst="rect">
            <a:avLst/>
          </a:prstGeom>
          <a:noFill/>
        </p:spPr>
        <p:txBody>
          <a:bodyPr wrap="square">
            <a:spAutoFit/>
          </a:bodyPr>
          <a:lstStyle/>
          <a:p>
            <a:r>
              <a:rPr lang="es-ES" dirty="0"/>
              <a:t>Los Coeficientes </a:t>
            </a:r>
            <a:r>
              <a:rPr lang="es-ES" dirty="0" err="1"/>
              <a:t>Cepstrales</a:t>
            </a:r>
            <a:r>
              <a:rPr lang="es-ES" dirty="0"/>
              <a:t> en la Escala de Mel (MFCC) representan la amplitud del espectro del habla de manera compacta, esto los ha vuelto la técnica de extracción de características más usada en reconocimiento del habla </a:t>
            </a:r>
            <a:endParaRPr lang="es-CO" dirty="0"/>
          </a:p>
        </p:txBody>
      </p:sp>
    </p:spTree>
    <p:extLst>
      <p:ext uri="{BB962C8B-B14F-4D97-AF65-F5344CB8AC3E}">
        <p14:creationId xmlns:p14="http://schemas.microsoft.com/office/powerpoint/2010/main" val="147699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42693" y="796534"/>
            <a:ext cx="3868591" cy="249457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200" dirty="0"/>
              <a:t>El preénfasis se refiere al proceso designado para aumentar, con una banda de frecuencias, la magnitud de algunas frecuencias (en general más altas) en comparación con la magnitud de otras frecuencias (en general más bajas) para mejorar la relación señal-ruido bajando las frecuencias durante la reproducción.</a:t>
            </a:r>
          </a:p>
          <a:p>
            <a:pPr marL="0" lvl="0" indent="0" algn="just" rtl="0">
              <a:spcBef>
                <a:spcPts val="0"/>
              </a:spcBef>
              <a:spcAft>
                <a:spcPts val="0"/>
              </a:spcAft>
              <a:buNone/>
            </a:pPr>
            <a:endParaRPr lang="es-ES" sz="1200" dirty="0"/>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Se aplica a toda la señal para conocer sus características. También puede hacer por pedazos.  </a:t>
            </a:r>
          </a:p>
        </p:txBody>
      </p:sp>
      <p:sp>
        <p:nvSpPr>
          <p:cNvPr id="221" name="Google Shape;221;p33"/>
          <p:cNvSpPr txBox="1">
            <a:spLocks noGrp="1"/>
          </p:cNvSpPr>
          <p:nvPr>
            <p:ph type="title"/>
          </p:nvPr>
        </p:nvSpPr>
        <p:spPr>
          <a:xfrm>
            <a:off x="5648666" y="428684"/>
            <a:ext cx="240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Framing</a:t>
            </a:r>
            <a:endParaRPr dirty="0"/>
          </a:p>
        </p:txBody>
      </p:sp>
      <p:sp>
        <p:nvSpPr>
          <p:cNvPr id="11" name="Google Shape;221;p33">
            <a:extLst>
              <a:ext uri="{FF2B5EF4-FFF2-40B4-BE49-F238E27FC236}">
                <a16:creationId xmlns:a16="http://schemas.microsoft.com/office/drawing/2014/main" id="{21F04B67-9E17-437A-9DF1-1F9C0CC05BD7}"/>
              </a:ext>
            </a:extLst>
          </p:cNvPr>
          <p:cNvSpPr txBox="1">
            <a:spLocks/>
          </p:cNvSpPr>
          <p:nvPr/>
        </p:nvSpPr>
        <p:spPr>
          <a:xfrm>
            <a:off x="1341945" y="428684"/>
            <a:ext cx="2403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s-CO" dirty="0"/>
              <a:t>Preénfasis</a:t>
            </a:r>
          </a:p>
        </p:txBody>
      </p:sp>
      <p:sp>
        <p:nvSpPr>
          <p:cNvPr id="12" name="Google Shape;198;p31">
            <a:extLst>
              <a:ext uri="{FF2B5EF4-FFF2-40B4-BE49-F238E27FC236}">
                <a16:creationId xmlns:a16="http://schemas.microsoft.com/office/drawing/2014/main" id="{557C9095-AD95-4379-8562-5E4697014472}"/>
              </a:ext>
            </a:extLst>
          </p:cNvPr>
          <p:cNvSpPr txBox="1">
            <a:spLocks/>
          </p:cNvSpPr>
          <p:nvPr/>
        </p:nvSpPr>
        <p:spPr>
          <a:xfrm>
            <a:off x="4732718" y="900612"/>
            <a:ext cx="3702205" cy="2019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1pPr>
            <a:lvl2pPr marL="914400" marR="0" lvl="1"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2pPr>
            <a:lvl3pPr marL="1371600" marR="0" lvl="2"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3pPr>
            <a:lvl4pPr marL="1828800" marR="0" lvl="3"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4pPr>
            <a:lvl5pPr marL="2286000" marR="0" lvl="4"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5pPr>
            <a:lvl6pPr marL="2743200" marR="0" lvl="5"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6pPr>
            <a:lvl7pPr marL="3200400" marR="0" lvl="6"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7pPr>
            <a:lvl8pPr marL="3657600" marR="0" lvl="7"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8pPr>
            <a:lvl9pPr marL="4114800" marR="0" lvl="8" indent="-317500" algn="ctr" rtl="0">
              <a:lnSpc>
                <a:spcPct val="100000"/>
              </a:lnSpc>
              <a:spcBef>
                <a:spcPts val="0"/>
              </a:spcBef>
              <a:spcAft>
                <a:spcPts val="0"/>
              </a:spcAft>
              <a:buClr>
                <a:schemeClr val="dk2"/>
              </a:buClr>
              <a:buSzPts val="1600"/>
              <a:buFont typeface="Roboto Mono Medium"/>
              <a:buNone/>
              <a:defRPr sz="1600" b="0" i="0" u="none" strike="noStrike" cap="none">
                <a:solidFill>
                  <a:schemeClr val="dk2"/>
                </a:solidFill>
                <a:latin typeface="Roboto Mono Medium"/>
                <a:ea typeface="Roboto Mono Medium"/>
                <a:cs typeface="Roboto Mono Medium"/>
                <a:sym typeface="Roboto Mono Medium"/>
              </a:defRPr>
            </a:lvl9pPr>
          </a:lstStyle>
          <a:p>
            <a:pPr marL="0" indent="0" algn="just"/>
            <a:r>
              <a:rPr lang="es-ES" sz="1000" dirty="0"/>
              <a:t>El proceso de segmentación de las muestras de voz, obtenidas de conversión analógica a digital (ADC) en un marco pequeño (En un frame) con la longitud dentro del rango de 20 a 40 milisegundos.</a:t>
            </a:r>
          </a:p>
          <a:p>
            <a:pPr marL="0" indent="0" algn="just"/>
            <a:endParaRPr lang="es-ES" sz="1000" dirty="0"/>
          </a:p>
          <a:p>
            <a:pPr marL="0" indent="0" algn="just"/>
            <a:r>
              <a:rPr lang="es-ES" sz="1000" dirty="0"/>
              <a:t>La voz la señal se divide en tramas de N muestras. Los frames adyacentes estando separados por M (M&lt;N). </a:t>
            </a:r>
          </a:p>
          <a:p>
            <a:pPr marL="0" indent="0" algn="just"/>
            <a:endParaRPr lang="es-ES" sz="1000" dirty="0"/>
          </a:p>
          <a:p>
            <a:pPr marL="0" indent="0" algn="just"/>
            <a:r>
              <a:rPr lang="es-ES" sz="1000" dirty="0"/>
              <a:t>Los valores típicos utilizados son M = 100y N= 256.</a:t>
            </a:r>
          </a:p>
        </p:txBody>
      </p:sp>
    </p:spTree>
  </p:cSld>
  <p:clrMapOvr>
    <a:masterClrMapping/>
  </p:clrMapOvr>
</p:sld>
</file>

<file path=ppt/theme/theme1.xml><?xml version="1.0" encoding="utf-8"?>
<a:theme xmlns:a="http://schemas.openxmlformats.org/drawingml/2006/main" name="Notebook Lesson by Slidesgo">
  <a:themeElements>
    <a:clrScheme name="Simple Light">
      <a:dk1>
        <a:srgbClr val="595959"/>
      </a:dk1>
      <a:lt1>
        <a:srgbClr val="F13286"/>
      </a:lt1>
      <a:dk2>
        <a:srgbClr val="595959"/>
      </a:dk2>
      <a:lt2>
        <a:srgbClr val="8CB2D6"/>
      </a:lt2>
      <a:accent1>
        <a:srgbClr val="F13286"/>
      </a:accent1>
      <a:accent2>
        <a:srgbClr val="C76D03"/>
      </a:accent2>
      <a:accent3>
        <a:srgbClr val="F13286"/>
      </a:accent3>
      <a:accent4>
        <a:srgbClr val="F58435"/>
      </a:accent4>
      <a:accent5>
        <a:srgbClr val="64889E"/>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1611</TotalTime>
  <Words>3196</Words>
  <Application>Microsoft Office PowerPoint</Application>
  <PresentationFormat>Presentación en pantalla (16:9)</PresentationFormat>
  <Paragraphs>198</Paragraphs>
  <Slides>23</Slides>
  <Notes>17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ff1</vt:lpstr>
      <vt:lpstr>Anonymous Pro</vt:lpstr>
      <vt:lpstr>Arial</vt:lpstr>
      <vt:lpstr>Concert One</vt:lpstr>
      <vt:lpstr>Coming Soon</vt:lpstr>
      <vt:lpstr>Roboto Mono Medium</vt:lpstr>
      <vt:lpstr>Notebook Lesson by Slidesgo</vt:lpstr>
      <vt:lpstr>Primera  Clase </vt:lpstr>
      <vt:lpstr>PREÉNFASIS</vt:lpstr>
      <vt:lpstr>HAMMING WINDOW</vt:lpstr>
      <vt:lpstr>TRANSFORMADA RÁPIDA DE FOURIER</vt:lpstr>
      <vt:lpstr>Presentación de PowerPoint</vt:lpstr>
      <vt:lpstr>Presentación de PowerPoint</vt:lpstr>
      <vt:lpstr>Definiciones personales </vt:lpstr>
      <vt:lpstr>Coeficientes Cepstrales </vt:lpstr>
      <vt:lpstr>Framing</vt:lpstr>
      <vt:lpstr>Framing</vt:lpstr>
      <vt:lpstr>Transformada de Fourier</vt:lpstr>
      <vt:lpstr>Que es NN-POINT FFFT</vt:lpstr>
      <vt:lpstr>Espectro de potencia</vt:lpstr>
      <vt:lpstr>Presentación de PowerPoint</vt:lpstr>
      <vt:lpstr>Presentación de PowerPoint</vt:lpstr>
      <vt:lpstr>Presentación de PowerPoint</vt:lpstr>
      <vt:lpstr>Por qué  solo se usan los coeficientes del 2 al 13</vt:lpstr>
      <vt:lpstr>Presentación de PowerPoint</vt:lpstr>
      <vt:lpstr>Liftering</vt:lpstr>
      <vt:lpstr>Presentación de PowerPoint</vt:lpstr>
      <vt:lpstr>Presentación de PowerPoint</vt:lpstr>
      <vt:lpstr>Presentación de PowerPoint</vt:lpstr>
      <vt:lpstr>https://www.kaggle.com/ilyamich/mfcc-implementation-and-tutorial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 LESSON</dc:title>
  <dc:creator>Alejandro</dc:creator>
  <cp:lastModifiedBy>usuario</cp:lastModifiedBy>
  <cp:revision>27</cp:revision>
  <dcterms:modified xsi:type="dcterms:W3CDTF">2022-03-27T17:14:00Z</dcterms:modified>
</cp:coreProperties>
</file>